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6.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7.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heme/themeOverride3.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 id="2147483688" r:id="rId3"/>
  </p:sldMasterIdLst>
  <p:notesMasterIdLst>
    <p:notesMasterId r:id="rId125"/>
  </p:notesMasterIdLst>
  <p:sldIdLst>
    <p:sldId id="585" r:id="rId4"/>
    <p:sldId id="549" r:id="rId5"/>
    <p:sldId id="454" r:id="rId6"/>
    <p:sldId id="455" r:id="rId7"/>
    <p:sldId id="386" r:id="rId8"/>
    <p:sldId id="456" r:id="rId9"/>
    <p:sldId id="458" r:id="rId10"/>
    <p:sldId id="501" r:id="rId11"/>
    <p:sldId id="584" r:id="rId12"/>
    <p:sldId id="583" r:id="rId13"/>
    <p:sldId id="571" r:id="rId14"/>
    <p:sldId id="460" r:id="rId15"/>
    <p:sldId id="545" r:id="rId16"/>
    <p:sldId id="544" r:id="rId17"/>
    <p:sldId id="559" r:id="rId18"/>
    <p:sldId id="546" r:id="rId19"/>
    <p:sldId id="560" r:id="rId20"/>
    <p:sldId id="557" r:id="rId21"/>
    <p:sldId id="558" r:id="rId22"/>
    <p:sldId id="462" r:id="rId23"/>
    <p:sldId id="466" r:id="rId24"/>
    <p:sldId id="464" r:id="rId25"/>
    <p:sldId id="465" r:id="rId26"/>
    <p:sldId id="396" r:id="rId27"/>
    <p:sldId id="469" r:id="rId28"/>
    <p:sldId id="467" r:id="rId29"/>
    <p:sldId id="562" r:id="rId30"/>
    <p:sldId id="534" r:id="rId31"/>
    <p:sldId id="535" r:id="rId32"/>
    <p:sldId id="540" r:id="rId33"/>
    <p:sldId id="538" r:id="rId34"/>
    <p:sldId id="532" r:id="rId35"/>
    <p:sldId id="531" r:id="rId36"/>
    <p:sldId id="533" r:id="rId37"/>
    <p:sldId id="503" r:id="rId38"/>
    <p:sldId id="530" r:id="rId39"/>
    <p:sldId id="537" r:id="rId40"/>
    <p:sldId id="470" r:id="rId41"/>
    <p:sldId id="525" r:id="rId42"/>
    <p:sldId id="541" r:id="rId43"/>
    <p:sldId id="561" r:id="rId44"/>
    <p:sldId id="542" r:id="rId45"/>
    <p:sldId id="526" r:id="rId46"/>
    <p:sldId id="528" r:id="rId47"/>
    <p:sldId id="527" r:id="rId48"/>
    <p:sldId id="529" r:id="rId49"/>
    <p:sldId id="536" r:id="rId50"/>
    <p:sldId id="548" r:id="rId51"/>
    <p:sldId id="404" r:id="rId52"/>
    <p:sldId id="406" r:id="rId53"/>
    <p:sldId id="582" r:id="rId54"/>
    <p:sldId id="563" r:id="rId55"/>
    <p:sldId id="564" r:id="rId56"/>
    <p:sldId id="565" r:id="rId57"/>
    <p:sldId id="566" r:id="rId58"/>
    <p:sldId id="569" r:id="rId59"/>
    <p:sldId id="570" r:id="rId60"/>
    <p:sldId id="568" r:id="rId61"/>
    <p:sldId id="487" r:id="rId62"/>
    <p:sldId id="573" r:id="rId63"/>
    <p:sldId id="488" r:id="rId64"/>
    <p:sldId id="383" r:id="rId65"/>
    <p:sldId id="489" r:id="rId66"/>
    <p:sldId id="451" r:id="rId67"/>
    <p:sldId id="490" r:id="rId68"/>
    <p:sldId id="491" r:id="rId69"/>
    <p:sldId id="572" r:id="rId70"/>
    <p:sldId id="492" r:id="rId71"/>
    <p:sldId id="505" r:id="rId72"/>
    <p:sldId id="493" r:id="rId73"/>
    <p:sldId id="494" r:id="rId74"/>
    <p:sldId id="506" r:id="rId75"/>
    <p:sldId id="507" r:id="rId76"/>
    <p:sldId id="497" r:id="rId77"/>
    <p:sldId id="508" r:id="rId78"/>
    <p:sldId id="509" r:id="rId79"/>
    <p:sldId id="496" r:id="rId80"/>
    <p:sldId id="510" r:id="rId81"/>
    <p:sldId id="511" r:id="rId82"/>
    <p:sldId id="512" r:id="rId83"/>
    <p:sldId id="513" r:id="rId84"/>
    <p:sldId id="514" r:id="rId85"/>
    <p:sldId id="515" r:id="rId86"/>
    <p:sldId id="516" r:id="rId87"/>
    <p:sldId id="517" r:id="rId88"/>
    <p:sldId id="518" r:id="rId89"/>
    <p:sldId id="519" r:id="rId90"/>
    <p:sldId id="520" r:id="rId91"/>
    <p:sldId id="521" r:id="rId92"/>
    <p:sldId id="522" r:id="rId93"/>
    <p:sldId id="523" r:id="rId94"/>
    <p:sldId id="499" r:id="rId95"/>
    <p:sldId id="500" r:id="rId96"/>
    <p:sldId id="575" r:id="rId97"/>
    <p:sldId id="580" r:id="rId98"/>
    <p:sldId id="576" r:id="rId99"/>
    <p:sldId id="577" r:id="rId100"/>
    <p:sldId id="578" r:id="rId101"/>
    <p:sldId id="579" r:id="rId102"/>
    <p:sldId id="524" r:id="rId103"/>
    <p:sldId id="550" r:id="rId104"/>
    <p:sldId id="551" r:id="rId105"/>
    <p:sldId id="552" r:id="rId106"/>
    <p:sldId id="554" r:id="rId107"/>
    <p:sldId id="553" r:id="rId108"/>
    <p:sldId id="555" r:id="rId109"/>
    <p:sldId id="410" r:id="rId110"/>
    <p:sldId id="440" r:id="rId111"/>
    <p:sldId id="477" r:id="rId112"/>
    <p:sldId id="478" r:id="rId113"/>
    <p:sldId id="479" r:id="rId114"/>
    <p:sldId id="480" r:id="rId115"/>
    <p:sldId id="586" r:id="rId116"/>
    <p:sldId id="482" r:id="rId117"/>
    <p:sldId id="587" r:id="rId118"/>
    <p:sldId id="483" r:id="rId119"/>
    <p:sldId id="484" r:id="rId120"/>
    <p:sldId id="485" r:id="rId121"/>
    <p:sldId id="486" r:id="rId122"/>
    <p:sldId id="474" r:id="rId123"/>
    <p:sldId id="448" r:id="rId1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3B9"/>
    <a:srgbClr val="669900"/>
    <a:srgbClr val="FF6600"/>
    <a:srgbClr val="FFCC00"/>
    <a:srgbClr val="722B79"/>
    <a:srgbClr val="BD4915"/>
    <a:srgbClr val="C7380B"/>
    <a:srgbClr val="90D9F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14" autoAdjust="0"/>
  </p:normalViewPr>
  <p:slideViewPr>
    <p:cSldViewPr>
      <p:cViewPr varScale="1">
        <p:scale>
          <a:sx n="80" d="100"/>
          <a:sy n="80" d="100"/>
        </p:scale>
        <p:origin x="-17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Site, Female</c:v>
                </c:pt>
              </c:strCache>
            </c:strRef>
          </c:tx>
          <c:dPt>
            <c:idx val="0"/>
            <c:bubble3D val="0"/>
            <c:spPr>
              <a:solidFill>
                <a:srgbClr val="1993B9"/>
              </a:solidFill>
            </c:spPr>
          </c:dPt>
          <c:dPt>
            <c:idx val="1"/>
            <c:bubble3D val="0"/>
            <c:spPr>
              <a:solidFill>
                <a:srgbClr val="C7380B"/>
              </a:solidFill>
            </c:spPr>
          </c:dPt>
          <c:dPt>
            <c:idx val="2"/>
            <c:bubble3D val="0"/>
            <c:spPr>
              <a:solidFill>
                <a:srgbClr val="92D050"/>
              </a:solidFill>
            </c:spPr>
          </c:dPt>
          <c:dPt>
            <c:idx val="3"/>
            <c:bubble3D val="0"/>
            <c:spPr>
              <a:solidFill>
                <a:srgbClr val="4B4BFF"/>
              </a:solidFill>
            </c:spPr>
          </c:dPt>
          <c:dPt>
            <c:idx val="4"/>
            <c:bubble3D val="0"/>
            <c:spPr>
              <a:solidFill>
                <a:srgbClr val="C777CF"/>
              </a:solidFill>
            </c:spPr>
          </c:dPt>
          <c:cat>
            <c:strRef>
              <c:f>Sheet1!$A$2:$A$6</c:f>
              <c:strCache>
                <c:ptCount val="5"/>
                <c:pt idx="0">
                  <c:v>Anus </c:v>
                </c:pt>
                <c:pt idx="1">
                  <c:v>Cervix </c:v>
                </c:pt>
                <c:pt idx="2">
                  <c:v>Oropharynx </c:v>
                </c:pt>
                <c:pt idx="3">
                  <c:v>Vagina </c:v>
                </c:pt>
                <c:pt idx="4">
                  <c:v>Vulva </c:v>
                </c:pt>
              </c:strCache>
            </c:strRef>
          </c:cat>
          <c:val>
            <c:numRef>
              <c:f>Sheet1!$B$2:$B$6</c:f>
              <c:numCache>
                <c:formatCode>#,##0</c:formatCode>
                <c:ptCount val="5"/>
                <c:pt idx="0">
                  <c:v>2600</c:v>
                </c:pt>
                <c:pt idx="1">
                  <c:v>10400</c:v>
                </c:pt>
                <c:pt idx="2">
                  <c:v>1800</c:v>
                </c:pt>
                <c:pt idx="3" formatCode="General">
                  <c:v>600</c:v>
                </c:pt>
                <c:pt idx="4">
                  <c:v>2200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Site, Male</c:v>
                </c:pt>
              </c:strCache>
            </c:strRef>
          </c:tx>
          <c:dPt>
            <c:idx val="0"/>
            <c:bubble3D val="0"/>
            <c:spPr>
              <a:solidFill>
                <a:srgbClr val="00B0F0"/>
              </a:solidFill>
            </c:spPr>
          </c:dPt>
          <c:dPt>
            <c:idx val="1"/>
            <c:bubble3D val="0"/>
            <c:spPr>
              <a:solidFill>
                <a:srgbClr val="92D050"/>
              </a:solidFill>
            </c:spPr>
          </c:dPt>
          <c:dPt>
            <c:idx val="2"/>
            <c:bubble3D val="0"/>
            <c:spPr>
              <a:solidFill>
                <a:srgbClr val="002060"/>
              </a:solidFill>
            </c:spPr>
          </c:dPt>
          <c:cat>
            <c:strRef>
              <c:f>Sheet1!$A$2:$A$4</c:f>
              <c:strCache>
                <c:ptCount val="3"/>
                <c:pt idx="0">
                  <c:v>Anus </c:v>
                </c:pt>
                <c:pt idx="1">
                  <c:v>Oropharynx </c:v>
                </c:pt>
                <c:pt idx="2">
                  <c:v>Penis </c:v>
                </c:pt>
              </c:strCache>
            </c:strRef>
          </c:cat>
          <c:val>
            <c:numRef>
              <c:f>Sheet1!$B$2:$B$4</c:f>
              <c:numCache>
                <c:formatCode>General</c:formatCode>
                <c:ptCount val="3"/>
                <c:pt idx="0">
                  <c:v>1400</c:v>
                </c:pt>
                <c:pt idx="1">
                  <c:v>7200</c:v>
                </c:pt>
                <c:pt idx="2">
                  <c:v>700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43327991080762"/>
          <c:y val="3.3849895918182639E-2"/>
          <c:w val="0.74813344512491498"/>
          <c:h val="0.8125419280217091"/>
        </c:manualLayout>
      </c:layout>
      <c:barChart>
        <c:barDir val="col"/>
        <c:grouping val="clustered"/>
        <c:varyColors val="0"/>
        <c:ser>
          <c:idx val="0"/>
          <c:order val="0"/>
          <c:tx>
            <c:strRef>
              <c:f>Sheet1!$B$1</c:f>
              <c:strCache>
                <c:ptCount val="1"/>
                <c:pt idx="0">
                  <c:v>2003-2006</c:v>
                </c:pt>
              </c:strCache>
            </c:strRef>
          </c:tx>
          <c:spPr>
            <a:solidFill>
              <a:srgbClr val="1993B9"/>
            </a:solidFill>
            <a:ln>
              <a:solidFill>
                <a:schemeClr val="accent1"/>
              </a:solidFill>
            </a:ln>
          </c:spPr>
          <c:invertIfNegative val="0"/>
          <c:errBars>
            <c:errBarType val="both"/>
            <c:errValType val="cust"/>
            <c:noEndCap val="0"/>
            <c:plus>
              <c:numRef>
                <c:f>Sheet1!$F$2:$F$7</c:f>
                <c:numCache>
                  <c:formatCode>General</c:formatCode>
                  <c:ptCount val="6"/>
                  <c:pt idx="0">
                    <c:v>2.5999999999999988</c:v>
                  </c:pt>
                  <c:pt idx="1">
                    <c:v>4.1999999999999975</c:v>
                  </c:pt>
                  <c:pt idx="2">
                    <c:v>3.6999999999999993</c:v>
                  </c:pt>
                  <c:pt idx="3">
                    <c:v>2.7000000000000011</c:v>
                  </c:pt>
                  <c:pt idx="4">
                    <c:v>2.5</c:v>
                  </c:pt>
                  <c:pt idx="5">
                    <c:v>2.3999999999999977</c:v>
                  </c:pt>
                </c:numCache>
              </c:numRef>
            </c:plus>
            <c:minus>
              <c:numRef>
                <c:f>Sheet1!$E$2:$E$7</c:f>
                <c:numCache>
                  <c:formatCode>General</c:formatCode>
                  <c:ptCount val="6"/>
                  <c:pt idx="0">
                    <c:v>2.3000000000000007</c:v>
                  </c:pt>
                  <c:pt idx="1">
                    <c:v>3.5999999999999988</c:v>
                  </c:pt>
                  <c:pt idx="2">
                    <c:v>2.9000000000000004</c:v>
                  </c:pt>
                  <c:pt idx="3">
                    <c:v>2.0999999999999988</c:v>
                  </c:pt>
                  <c:pt idx="4">
                    <c:v>1.8000000000000003</c:v>
                  </c:pt>
                  <c:pt idx="5">
                    <c:v>1.6</c:v>
                  </c:pt>
                </c:numCache>
              </c:numRef>
            </c:minus>
            <c:spPr>
              <a:ln>
                <a:solidFill>
                  <a:schemeClr val="tx2">
                    <a:lumMod val="50000"/>
                    <a:lumOff val="50000"/>
                  </a:schemeClr>
                </a:solidFill>
              </a:ln>
            </c:spPr>
          </c:errBars>
          <c:cat>
            <c:strRef>
              <c:f>Sheet1!$A$2:$A$7</c:f>
              <c:strCache>
                <c:ptCount val="6"/>
                <c:pt idx="0">
                  <c:v>14-19</c:v>
                </c:pt>
                <c:pt idx="1">
                  <c:v>20-24</c:v>
                </c:pt>
                <c:pt idx="2">
                  <c:v>25-29</c:v>
                </c:pt>
                <c:pt idx="3">
                  <c:v>30-39</c:v>
                </c:pt>
                <c:pt idx="4">
                  <c:v>40-49</c:v>
                </c:pt>
                <c:pt idx="5">
                  <c:v>50-59</c:v>
                </c:pt>
              </c:strCache>
            </c:strRef>
          </c:cat>
          <c:val>
            <c:numRef>
              <c:f>Sheet1!$B$2:$B$7</c:f>
              <c:numCache>
                <c:formatCode>General</c:formatCode>
                <c:ptCount val="6"/>
                <c:pt idx="0">
                  <c:v>11.5</c:v>
                </c:pt>
                <c:pt idx="1">
                  <c:v>18.5</c:v>
                </c:pt>
                <c:pt idx="2">
                  <c:v>11.8</c:v>
                </c:pt>
                <c:pt idx="3">
                  <c:v>9.2000000000000011</c:v>
                </c:pt>
                <c:pt idx="4">
                  <c:v>5.2</c:v>
                </c:pt>
                <c:pt idx="5">
                  <c:v>4.7</c:v>
                </c:pt>
              </c:numCache>
            </c:numRef>
          </c:val>
        </c:ser>
        <c:ser>
          <c:idx val="1"/>
          <c:order val="1"/>
          <c:tx>
            <c:strRef>
              <c:f>Sheet1!$C$1</c:f>
              <c:strCache>
                <c:ptCount val="1"/>
                <c:pt idx="0">
                  <c:v>2007-2010</c:v>
                </c:pt>
              </c:strCache>
            </c:strRef>
          </c:tx>
          <c:spPr>
            <a:solidFill>
              <a:srgbClr val="722B79"/>
            </a:solidFill>
            <a:ln>
              <a:solidFill>
                <a:schemeClr val="bg2"/>
              </a:solidFill>
            </a:ln>
          </c:spPr>
          <c:invertIfNegative val="0"/>
          <c:errBars>
            <c:errBarType val="both"/>
            <c:errValType val="cust"/>
            <c:noEndCap val="0"/>
            <c:plus>
              <c:numRef>
                <c:f>Sheet1!$H$2:$H$7</c:f>
                <c:numCache>
                  <c:formatCode>General</c:formatCode>
                  <c:ptCount val="6"/>
                  <c:pt idx="0">
                    <c:v>1.5</c:v>
                  </c:pt>
                  <c:pt idx="1">
                    <c:v>6.1999999999999975</c:v>
                  </c:pt>
                  <c:pt idx="2">
                    <c:v>4.0000000000000018</c:v>
                  </c:pt>
                  <c:pt idx="3">
                    <c:v>1.9000000000000004</c:v>
                  </c:pt>
                  <c:pt idx="4">
                    <c:v>2.3999999999999977</c:v>
                  </c:pt>
                  <c:pt idx="5">
                    <c:v>2.0000000000000004</c:v>
                  </c:pt>
                </c:numCache>
              </c:numRef>
            </c:plus>
            <c:minus>
              <c:numRef>
                <c:f>Sheet1!$G$2:$G$7</c:f>
                <c:numCache>
                  <c:formatCode>General</c:formatCode>
                  <c:ptCount val="6"/>
                  <c:pt idx="0">
                    <c:v>1.2999999999999989</c:v>
                  </c:pt>
                  <c:pt idx="1">
                    <c:v>3.5</c:v>
                  </c:pt>
                  <c:pt idx="2">
                    <c:v>3.0999999999999988</c:v>
                  </c:pt>
                  <c:pt idx="3">
                    <c:v>1.5</c:v>
                  </c:pt>
                  <c:pt idx="4">
                    <c:v>1.7000000000000011</c:v>
                  </c:pt>
                  <c:pt idx="5">
                    <c:v>1.4</c:v>
                  </c:pt>
                </c:numCache>
              </c:numRef>
            </c:minus>
            <c:spPr>
              <a:ln>
                <a:solidFill>
                  <a:schemeClr val="tx2">
                    <a:lumMod val="50000"/>
                    <a:lumOff val="50000"/>
                  </a:schemeClr>
                </a:solidFill>
              </a:ln>
            </c:spPr>
          </c:errBars>
          <c:cat>
            <c:strRef>
              <c:f>Sheet1!$A$2:$A$7</c:f>
              <c:strCache>
                <c:ptCount val="6"/>
                <c:pt idx="0">
                  <c:v>14-19</c:v>
                </c:pt>
                <c:pt idx="1">
                  <c:v>20-24</c:v>
                </c:pt>
                <c:pt idx="2">
                  <c:v>25-29</c:v>
                </c:pt>
                <c:pt idx="3">
                  <c:v>30-39</c:v>
                </c:pt>
                <c:pt idx="4">
                  <c:v>40-49</c:v>
                </c:pt>
                <c:pt idx="5">
                  <c:v>50-59</c:v>
                </c:pt>
              </c:strCache>
            </c:strRef>
          </c:cat>
          <c:val>
            <c:numRef>
              <c:f>Sheet1!$C$2:$C$7</c:f>
              <c:numCache>
                <c:formatCode>General</c:formatCode>
                <c:ptCount val="6"/>
                <c:pt idx="0">
                  <c:v>5.0999999999999996</c:v>
                </c:pt>
                <c:pt idx="1">
                  <c:v>19</c:v>
                </c:pt>
                <c:pt idx="2">
                  <c:v>13.1</c:v>
                </c:pt>
                <c:pt idx="3">
                  <c:v>6.9</c:v>
                </c:pt>
                <c:pt idx="4">
                  <c:v>5.7</c:v>
                </c:pt>
                <c:pt idx="5">
                  <c:v>3.9</c:v>
                </c:pt>
              </c:numCache>
            </c:numRef>
          </c:val>
        </c:ser>
        <c:dLbls>
          <c:showLegendKey val="0"/>
          <c:showVal val="0"/>
          <c:showCatName val="0"/>
          <c:showSerName val="0"/>
          <c:showPercent val="0"/>
          <c:showBubbleSize val="0"/>
        </c:dLbls>
        <c:gapWidth val="150"/>
        <c:axId val="87536384"/>
        <c:axId val="87537920"/>
      </c:barChart>
      <c:catAx>
        <c:axId val="87536384"/>
        <c:scaling>
          <c:orientation val="minMax"/>
        </c:scaling>
        <c:delete val="0"/>
        <c:axPos val="b"/>
        <c:majorTickMark val="out"/>
        <c:minorTickMark val="none"/>
        <c:tickLblPos val="nextTo"/>
        <c:txPr>
          <a:bodyPr/>
          <a:lstStyle/>
          <a:p>
            <a:pPr>
              <a:defRPr sz="1600" b="1" baseline="0">
                <a:solidFill>
                  <a:schemeClr val="accent1">
                    <a:lumMod val="50000"/>
                  </a:schemeClr>
                </a:solidFill>
              </a:defRPr>
            </a:pPr>
            <a:endParaRPr lang="en-US"/>
          </a:p>
        </c:txPr>
        <c:crossAx val="87537920"/>
        <c:crosses val="autoZero"/>
        <c:auto val="1"/>
        <c:lblAlgn val="ctr"/>
        <c:lblOffset val="100"/>
        <c:noMultiLvlLbl val="0"/>
      </c:catAx>
      <c:valAx>
        <c:axId val="87537920"/>
        <c:scaling>
          <c:orientation val="minMax"/>
          <c:max val="30"/>
        </c:scaling>
        <c:delete val="0"/>
        <c:axPos val="l"/>
        <c:majorGridlines/>
        <c:title>
          <c:tx>
            <c:rich>
              <a:bodyPr rot="-5400000" vert="horz"/>
              <a:lstStyle/>
              <a:p>
                <a:pPr>
                  <a:defRPr b="0" baseline="0">
                    <a:solidFill>
                      <a:schemeClr val="accent1">
                        <a:lumMod val="50000"/>
                      </a:schemeClr>
                    </a:solidFill>
                  </a:defRPr>
                </a:pPr>
                <a:r>
                  <a:rPr lang="en-US" b="1" baseline="0" dirty="0" smtClean="0">
                    <a:solidFill>
                      <a:schemeClr val="accent1">
                        <a:lumMod val="50000"/>
                      </a:schemeClr>
                    </a:solidFill>
                  </a:rPr>
                  <a:t>Prevalence (%)</a:t>
                </a:r>
                <a:endParaRPr lang="en-US" b="1" baseline="0" dirty="0">
                  <a:solidFill>
                    <a:schemeClr val="accent1">
                      <a:lumMod val="50000"/>
                    </a:schemeClr>
                  </a:solidFill>
                </a:endParaRPr>
              </a:p>
            </c:rich>
          </c:tx>
          <c:layout>
            <c:manualLayout>
              <c:xMode val="edge"/>
              <c:yMode val="edge"/>
              <c:x val="2.4196437250899195E-2"/>
              <c:y val="0.30731638418079094"/>
            </c:manualLayout>
          </c:layout>
          <c:overlay val="0"/>
        </c:title>
        <c:numFmt formatCode="General" sourceLinked="1"/>
        <c:majorTickMark val="none"/>
        <c:minorTickMark val="none"/>
        <c:tickLblPos val="nextTo"/>
        <c:txPr>
          <a:bodyPr/>
          <a:lstStyle/>
          <a:p>
            <a:pPr>
              <a:defRPr sz="1400" b="1" baseline="0">
                <a:solidFill>
                  <a:schemeClr val="accent1">
                    <a:lumMod val="50000"/>
                  </a:schemeClr>
                </a:solidFill>
              </a:defRPr>
            </a:pPr>
            <a:endParaRPr lang="en-US"/>
          </a:p>
        </c:txPr>
        <c:crossAx val="87536384"/>
        <c:crosses val="autoZero"/>
        <c:crossBetween val="between"/>
        <c:majorUnit val="5"/>
      </c:valAx>
    </c:plotArea>
    <c:legend>
      <c:legendPos val="r"/>
      <c:legendEntry>
        <c:idx val="0"/>
        <c:txPr>
          <a:bodyPr/>
          <a:lstStyle/>
          <a:p>
            <a:pPr>
              <a:defRPr sz="1600" baseline="0">
                <a:solidFill>
                  <a:schemeClr val="accent1">
                    <a:lumMod val="50000"/>
                  </a:schemeClr>
                </a:solidFill>
              </a:defRPr>
            </a:pPr>
            <a:endParaRPr lang="en-US"/>
          </a:p>
        </c:txPr>
      </c:legendEntry>
      <c:legendEntry>
        <c:idx val="1"/>
        <c:txPr>
          <a:bodyPr/>
          <a:lstStyle/>
          <a:p>
            <a:pPr>
              <a:defRPr sz="1600" baseline="0">
                <a:solidFill>
                  <a:schemeClr val="accent1">
                    <a:lumMod val="50000"/>
                  </a:schemeClr>
                </a:solidFill>
              </a:defRPr>
            </a:pPr>
            <a:endParaRPr lang="en-US"/>
          </a:p>
        </c:txPr>
      </c:legendEntry>
      <c:layout>
        <c:manualLayout>
          <c:xMode val="edge"/>
          <c:yMode val="edge"/>
          <c:x val="0.54985436554943912"/>
          <c:y val="0.17919693506053691"/>
          <c:w val="0.14540159803033484"/>
          <c:h val="0.12742528151723001"/>
        </c:manualLayout>
      </c:layout>
      <c:overlay val="0"/>
      <c:txPr>
        <a:bodyPr/>
        <a:lstStyle/>
        <a:p>
          <a:pPr>
            <a:defRPr sz="1600">
              <a:solidFill>
                <a:schemeClr val="accent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Sheet1!$B$2</c:f>
              <c:strCache>
                <c:ptCount val="1"/>
                <c:pt idx="0">
                  <c:v>Tdap</c:v>
                </c:pt>
              </c:strCache>
            </c:strRef>
          </c:tx>
          <c:dLbls>
            <c:dLbl>
              <c:idx val="7"/>
              <c:layout/>
              <c:dLblPos val="r"/>
              <c:showLegendKey val="0"/>
              <c:showVal val="1"/>
              <c:showCatName val="0"/>
              <c:showSerName val="0"/>
              <c:showPercent val="0"/>
              <c:showBubbleSize val="0"/>
            </c:dLbl>
            <c:txPr>
              <a:bodyPr/>
              <a:lstStyle/>
              <a:p>
                <a:pPr algn="ctr">
                  <a:defRPr lang="en-US" sz="1400" b="1" i="0" u="none" strike="noStrike" kern="1200" baseline="0">
                    <a:solidFill>
                      <a:srgbClr val="0070C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Sheet1!$B$3:$B$10</c:f>
              <c:numCache>
                <c:formatCode>General</c:formatCode>
                <c:ptCount val="8"/>
                <c:pt idx="0">
                  <c:v>10.8</c:v>
                </c:pt>
                <c:pt idx="1">
                  <c:v>30.4</c:v>
                </c:pt>
                <c:pt idx="2">
                  <c:v>40.799999999999997</c:v>
                </c:pt>
                <c:pt idx="3">
                  <c:v>55.6</c:v>
                </c:pt>
                <c:pt idx="4">
                  <c:v>68.7</c:v>
                </c:pt>
                <c:pt idx="5">
                  <c:v>78.2</c:v>
                </c:pt>
                <c:pt idx="6">
                  <c:v>84.6</c:v>
                </c:pt>
                <c:pt idx="7">
                  <c:v>86</c:v>
                </c:pt>
              </c:numCache>
            </c:numRef>
          </c:val>
          <c:smooth val="0"/>
        </c:ser>
        <c:ser>
          <c:idx val="1"/>
          <c:order val="1"/>
          <c:tx>
            <c:strRef>
              <c:f>Sheet1!$C$2</c:f>
              <c:strCache>
                <c:ptCount val="1"/>
                <c:pt idx="0">
                  <c:v>MCV4</c:v>
                </c:pt>
              </c:strCache>
            </c:strRef>
          </c:tx>
          <c:dLbls>
            <c:dLbl>
              <c:idx val="7"/>
              <c:layout/>
              <c:dLblPos val="r"/>
              <c:showLegendKey val="0"/>
              <c:showVal val="1"/>
              <c:showCatName val="0"/>
              <c:showSerName val="0"/>
              <c:showPercent val="0"/>
              <c:showBubbleSize val="0"/>
            </c:dLbl>
            <c:txPr>
              <a:bodyPr/>
              <a:lstStyle/>
              <a:p>
                <a:pPr algn="ctr">
                  <a:defRPr lang="en-US" sz="1400"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Sheet1!$C$3:$C$10</c:f>
              <c:numCache>
                <c:formatCode>General</c:formatCode>
                <c:ptCount val="8"/>
                <c:pt idx="0">
                  <c:v>11.7</c:v>
                </c:pt>
                <c:pt idx="1">
                  <c:v>32.4</c:v>
                </c:pt>
                <c:pt idx="2">
                  <c:v>41.8</c:v>
                </c:pt>
                <c:pt idx="3">
                  <c:v>53.6</c:v>
                </c:pt>
                <c:pt idx="4">
                  <c:v>62.7</c:v>
                </c:pt>
                <c:pt idx="5">
                  <c:v>70.5</c:v>
                </c:pt>
                <c:pt idx="6">
                  <c:v>74</c:v>
                </c:pt>
                <c:pt idx="7">
                  <c:v>77.8</c:v>
                </c:pt>
              </c:numCache>
            </c:numRef>
          </c:val>
          <c:smooth val="0"/>
        </c:ser>
        <c:ser>
          <c:idx val="2"/>
          <c:order val="2"/>
          <c:tx>
            <c:strRef>
              <c:f>Sheet1!$D$2</c:f>
              <c:strCache>
                <c:ptCount val="1"/>
                <c:pt idx="0">
                  <c:v>1 HPV girls</c:v>
                </c:pt>
              </c:strCache>
            </c:strRef>
          </c:tx>
          <c:spPr>
            <a:ln w="76200"/>
          </c:spPr>
          <c:dLbls>
            <c:dLbl>
              <c:idx val="7"/>
              <c:layout/>
              <c:dLblPos val="r"/>
              <c:showLegendKey val="0"/>
              <c:showVal val="1"/>
              <c:showCatName val="0"/>
              <c:showSerName val="0"/>
              <c:showPercent val="0"/>
              <c:showBubbleSize val="0"/>
            </c:dLbl>
            <c:txPr>
              <a:bodyPr/>
              <a:lstStyle/>
              <a:p>
                <a:pPr algn="ctr">
                  <a:defRPr lang="en-US" sz="1400" b="1" i="0" u="none" strike="noStrike" kern="1200" baseline="0">
                    <a:solidFill>
                      <a:srgbClr val="66990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Sheet1!$D$3:$D$10</c:f>
              <c:numCache>
                <c:formatCode>General</c:formatCode>
                <c:ptCount val="8"/>
                <c:pt idx="1">
                  <c:v>25.1</c:v>
                </c:pt>
                <c:pt idx="2">
                  <c:v>37.200000000000003</c:v>
                </c:pt>
                <c:pt idx="3">
                  <c:v>44.3</c:v>
                </c:pt>
                <c:pt idx="4">
                  <c:v>48.7</c:v>
                </c:pt>
                <c:pt idx="5">
                  <c:v>53</c:v>
                </c:pt>
                <c:pt idx="6">
                  <c:v>53.8</c:v>
                </c:pt>
                <c:pt idx="7">
                  <c:v>57.3</c:v>
                </c:pt>
              </c:numCache>
            </c:numRef>
          </c:val>
          <c:smooth val="0"/>
        </c:ser>
        <c:ser>
          <c:idx val="3"/>
          <c:order val="3"/>
          <c:tx>
            <c:strRef>
              <c:f>Sheet1!$E$2</c:f>
              <c:strCache>
                <c:ptCount val="1"/>
                <c:pt idx="0">
                  <c:v>3 HPV girls</c:v>
                </c:pt>
              </c:strCache>
            </c:strRef>
          </c:tx>
          <c:spPr>
            <a:ln w="76200"/>
          </c:spPr>
          <c:marker>
            <c:spPr>
              <a:ln w="76200"/>
            </c:spPr>
          </c:marker>
          <c:dLbls>
            <c:dLbl>
              <c:idx val="7"/>
              <c:layout/>
              <c:dLblPos val="t"/>
              <c:showLegendKey val="0"/>
              <c:showVal val="1"/>
              <c:showCatName val="0"/>
              <c:showSerName val="0"/>
              <c:showPercent val="0"/>
              <c:showBubbleSize val="0"/>
            </c:dLbl>
            <c:txPr>
              <a:bodyPr/>
              <a:lstStyle/>
              <a:p>
                <a:pPr algn="ctr">
                  <a:defRPr lang="en-US" sz="1400" b="1" i="0" u="none" strike="noStrike" kern="1200" baseline="0">
                    <a:solidFill>
                      <a:srgbClr val="7030A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Sheet1!$E$3:$E$10</c:f>
              <c:numCache>
                <c:formatCode>General</c:formatCode>
                <c:ptCount val="8"/>
                <c:pt idx="2">
                  <c:v>17.899999999999999</c:v>
                </c:pt>
                <c:pt idx="3">
                  <c:v>26.7</c:v>
                </c:pt>
                <c:pt idx="4">
                  <c:v>32</c:v>
                </c:pt>
                <c:pt idx="5">
                  <c:v>34.799999999999997</c:v>
                </c:pt>
                <c:pt idx="6">
                  <c:v>33.4</c:v>
                </c:pt>
                <c:pt idx="7">
                  <c:v>37.6</c:v>
                </c:pt>
              </c:numCache>
            </c:numRef>
          </c:val>
          <c:smooth val="0"/>
        </c:ser>
        <c:ser>
          <c:idx val="4"/>
          <c:order val="4"/>
          <c:tx>
            <c:strRef>
              <c:f>Sheet1!$F$2</c:f>
              <c:strCache>
                <c:ptCount val="1"/>
                <c:pt idx="0">
                  <c:v>1HPV boys</c:v>
                </c:pt>
              </c:strCache>
            </c:strRef>
          </c:tx>
          <c:dLbls>
            <c:dLbl>
              <c:idx val="7"/>
              <c:layout/>
              <c:spPr/>
              <c:txPr>
                <a:bodyPr/>
                <a:lstStyle/>
                <a:p>
                  <a:pPr algn="ctr">
                    <a:defRPr lang="en-US" sz="1400" b="1" i="0" u="none" strike="noStrike" kern="1200" baseline="0">
                      <a:solidFill>
                        <a:srgbClr val="1993B9"/>
                      </a:solidFill>
                      <a:latin typeface="+mn-lt"/>
                      <a:ea typeface="+mn-ea"/>
                      <a:cs typeface="+mn-cs"/>
                    </a:defRPr>
                  </a:pPr>
                  <a:endParaRPr lang="en-US"/>
                </a:p>
              </c:txPr>
              <c:dLblPos val="b"/>
              <c:showLegendKey val="0"/>
              <c:showVal val="1"/>
              <c:showCatName val="0"/>
              <c:showSerName val="0"/>
              <c:showPercent val="0"/>
              <c:showBubbleSize val="0"/>
            </c:dLbl>
            <c:txPr>
              <a:bodyPr/>
              <a:lstStyle/>
              <a:p>
                <a:pPr algn="ctr">
                  <a:defRPr lang="en-US" sz="1400" b="1" i="0" u="none" strike="noStrike" kern="1200" baseline="0">
                    <a:solidFill>
                      <a:srgbClr val="7030A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Sheet1!$F$3:$F$10</c:f>
              <c:numCache>
                <c:formatCode>General</c:formatCode>
                <c:ptCount val="8"/>
                <c:pt idx="4">
                  <c:v>1.4</c:v>
                </c:pt>
                <c:pt idx="5">
                  <c:v>8.3000000000000007</c:v>
                </c:pt>
                <c:pt idx="6">
                  <c:v>20.8</c:v>
                </c:pt>
                <c:pt idx="7">
                  <c:v>34.6</c:v>
                </c:pt>
              </c:numCache>
            </c:numRef>
          </c:val>
          <c:smooth val="0"/>
        </c:ser>
        <c:ser>
          <c:idx val="5"/>
          <c:order val="5"/>
          <c:tx>
            <c:strRef>
              <c:f>Sheet1!$G$2</c:f>
              <c:strCache>
                <c:ptCount val="1"/>
                <c:pt idx="0">
                  <c:v>3 HPV boys</c:v>
                </c:pt>
              </c:strCache>
            </c:strRef>
          </c:tx>
          <c:dLbls>
            <c:dLbl>
              <c:idx val="7"/>
              <c:layout/>
              <c:dLblPos val="r"/>
              <c:showLegendKey val="0"/>
              <c:showVal val="1"/>
              <c:showCatName val="0"/>
              <c:showSerName val="0"/>
              <c:showPercent val="0"/>
              <c:showBubbleSize val="0"/>
            </c:dLbl>
            <c:txPr>
              <a:bodyPr/>
              <a:lstStyle/>
              <a:p>
                <a:pPr>
                  <a:defRPr sz="1400" b="1">
                    <a:solidFill>
                      <a:srgbClr val="FF6600"/>
                    </a:solidFill>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Sheet1!$G$3:$G$10</c:f>
              <c:numCache>
                <c:formatCode>General</c:formatCode>
                <c:ptCount val="8"/>
                <c:pt idx="5">
                  <c:v>1.3</c:v>
                </c:pt>
                <c:pt idx="6">
                  <c:v>6.8</c:v>
                </c:pt>
                <c:pt idx="7">
                  <c:v>13.9</c:v>
                </c:pt>
              </c:numCache>
            </c:numRef>
          </c:val>
          <c:smooth val="0"/>
        </c:ser>
        <c:dLbls>
          <c:showLegendKey val="0"/>
          <c:showVal val="0"/>
          <c:showCatName val="0"/>
          <c:showSerName val="0"/>
          <c:showPercent val="0"/>
          <c:showBubbleSize val="0"/>
        </c:dLbls>
        <c:marker val="1"/>
        <c:smooth val="0"/>
        <c:axId val="152329600"/>
        <c:axId val="157611520"/>
      </c:lineChart>
      <c:catAx>
        <c:axId val="152329600"/>
        <c:scaling>
          <c:orientation val="minMax"/>
        </c:scaling>
        <c:delete val="0"/>
        <c:axPos val="b"/>
        <c:title>
          <c:tx>
            <c:rich>
              <a:bodyPr/>
              <a:lstStyle/>
              <a:p>
                <a:pPr>
                  <a:defRPr sz="1400"/>
                </a:pPr>
                <a:r>
                  <a:rPr lang="en-US" sz="1400"/>
                  <a:t>Survey</a:t>
                </a:r>
                <a:r>
                  <a:rPr lang="en-US" sz="1400" baseline="0"/>
                  <a:t> Year</a:t>
                </a:r>
                <a:endParaRPr lang="en-US" sz="1400"/>
              </a:p>
            </c:rich>
          </c:tx>
          <c:layout/>
          <c:overlay val="0"/>
        </c:title>
        <c:numFmt formatCode="General" sourceLinked="1"/>
        <c:majorTickMark val="out"/>
        <c:minorTickMark val="none"/>
        <c:tickLblPos val="nextTo"/>
        <c:txPr>
          <a:bodyPr/>
          <a:lstStyle/>
          <a:p>
            <a:pPr>
              <a:defRPr sz="1400"/>
            </a:pPr>
            <a:endParaRPr lang="en-US"/>
          </a:p>
        </c:txPr>
        <c:crossAx val="157611520"/>
        <c:crosses val="autoZero"/>
        <c:auto val="1"/>
        <c:lblAlgn val="ctr"/>
        <c:lblOffset val="100"/>
        <c:noMultiLvlLbl val="0"/>
      </c:catAx>
      <c:valAx>
        <c:axId val="157611520"/>
        <c:scaling>
          <c:orientation val="minMax"/>
        </c:scaling>
        <c:delete val="0"/>
        <c:axPos val="l"/>
        <c:majorGridlines>
          <c:spPr>
            <a:ln>
              <a:solidFill>
                <a:sysClr val="window" lastClr="FFFFFF">
                  <a:lumMod val="85000"/>
                </a:sysClr>
              </a:solidFill>
            </a:ln>
          </c:spPr>
        </c:majorGridlines>
        <c:title>
          <c:tx>
            <c:rich>
              <a:bodyPr rot="0" vert="horz"/>
              <a:lstStyle/>
              <a:p>
                <a:pPr>
                  <a:defRPr sz="1400"/>
                </a:pPr>
                <a:r>
                  <a:rPr lang="en-US" sz="1400" dirty="0" smtClean="0"/>
                  <a:t>Percent</a:t>
                </a:r>
                <a:r>
                  <a:rPr lang="en-US" sz="1400" baseline="0" dirty="0"/>
                  <a:t/>
                </a:r>
                <a:br>
                  <a:rPr lang="en-US" sz="1400" baseline="0" dirty="0"/>
                </a:br>
                <a:r>
                  <a:rPr lang="en-US" sz="1400" baseline="0" dirty="0" smtClean="0"/>
                  <a:t>Vaccinated</a:t>
                </a:r>
                <a:endParaRPr lang="en-US" sz="1400" dirty="0"/>
              </a:p>
            </c:rich>
          </c:tx>
          <c:layout/>
          <c:overlay val="0"/>
        </c:title>
        <c:numFmt formatCode="General" sourceLinked="1"/>
        <c:majorTickMark val="out"/>
        <c:minorTickMark val="none"/>
        <c:tickLblPos val="nextTo"/>
        <c:txPr>
          <a:bodyPr/>
          <a:lstStyle/>
          <a:p>
            <a:pPr>
              <a:defRPr sz="1400"/>
            </a:pPr>
            <a:endParaRPr lang="en-US"/>
          </a:p>
        </c:txPr>
        <c:crossAx val="152329600"/>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5211848518936E-2"/>
          <c:y val="1.7587859202560879E-2"/>
          <c:w val="0.89862569262175562"/>
          <c:h val="0.74764066785344907"/>
        </c:manualLayout>
      </c:layout>
      <c:barChart>
        <c:barDir val="col"/>
        <c:grouping val="clustered"/>
        <c:varyColors val="0"/>
        <c:ser>
          <c:idx val="0"/>
          <c:order val="0"/>
          <c:tx>
            <c:strRef>
              <c:f>'Sheet1 (2)'!$B$1</c:f>
              <c:strCache>
                <c:ptCount val="1"/>
                <c:pt idx="0">
                  <c:v>Estimates</c:v>
                </c:pt>
              </c:strCache>
            </c:strRef>
          </c:tx>
          <c:spPr>
            <a:solidFill>
              <a:srgbClr val="18CBDE"/>
            </a:solidFill>
          </c:spPr>
          <c:invertIfNegative val="0"/>
          <c:dPt>
            <c:idx val="8"/>
            <c:invertIfNegative val="0"/>
            <c:bubble3D val="0"/>
          </c:dPt>
          <c:dPt>
            <c:idx val="11"/>
            <c:invertIfNegative val="0"/>
            <c:bubble3D val="0"/>
          </c:dPt>
          <c:dPt>
            <c:idx val="46"/>
            <c:invertIfNegative val="0"/>
            <c:bubble3D val="0"/>
          </c:dPt>
          <c:dPt>
            <c:idx val="48"/>
            <c:invertIfNegative val="0"/>
            <c:bubble3D val="0"/>
          </c:dPt>
          <c:cat>
            <c:strRef>
              <c:f>'Sheet1 (2)'!$A$2:$A$52</c:f>
              <c:strCache>
                <c:ptCount val="51"/>
                <c:pt idx="0">
                  <c:v>Kansas</c:v>
                </c:pt>
                <c:pt idx="1">
                  <c:v>Arkansas</c:v>
                </c:pt>
                <c:pt idx="2">
                  <c:v>Utah</c:v>
                </c:pt>
                <c:pt idx="3">
                  <c:v>Montana</c:v>
                </c:pt>
                <c:pt idx="4">
                  <c:v>New Jersey</c:v>
                </c:pt>
                <c:pt idx="5">
                  <c:v>Missouri</c:v>
                </c:pt>
                <c:pt idx="6">
                  <c:v>Kentucky</c:v>
                </c:pt>
                <c:pt idx="7">
                  <c:v>Tennessee</c:v>
                </c:pt>
                <c:pt idx="8">
                  <c:v>Florida</c:v>
                </c:pt>
                <c:pt idx="9">
                  <c:v>West Virginia</c:v>
                </c:pt>
                <c:pt idx="10">
                  <c:v>Maryland</c:v>
                </c:pt>
                <c:pt idx="11">
                  <c:v>Virginia</c:v>
                </c:pt>
                <c:pt idx="12">
                  <c:v>Alaska</c:v>
                </c:pt>
                <c:pt idx="13">
                  <c:v>Hawaii</c:v>
                </c:pt>
                <c:pt idx="14">
                  <c:v>Mississippi</c:v>
                </c:pt>
                <c:pt idx="15">
                  <c:v>Illinois</c:v>
                </c:pt>
                <c:pt idx="16">
                  <c:v>Georgia</c:v>
                </c:pt>
                <c:pt idx="17">
                  <c:v>Nevada</c:v>
                </c:pt>
                <c:pt idx="18">
                  <c:v>Indiana</c:v>
                </c:pt>
                <c:pt idx="19">
                  <c:v>Wyoming</c:v>
                </c:pt>
                <c:pt idx="20">
                  <c:v>Alabama</c:v>
                </c:pt>
                <c:pt idx="21">
                  <c:v>Ohio</c:v>
                </c:pt>
                <c:pt idx="22">
                  <c:v>Oklahoma</c:v>
                </c:pt>
                <c:pt idx="23">
                  <c:v>Idaho</c:v>
                </c:pt>
                <c:pt idx="24">
                  <c:v>DC</c:v>
                </c:pt>
                <c:pt idx="25">
                  <c:v>Connecticut</c:v>
                </c:pt>
                <c:pt idx="26">
                  <c:v>South Dakota</c:v>
                </c:pt>
                <c:pt idx="27">
                  <c:v>Texas</c:v>
                </c:pt>
                <c:pt idx="28">
                  <c:v>Iowa</c:v>
                </c:pt>
                <c:pt idx="29">
                  <c:v>North Dakota</c:v>
                </c:pt>
                <c:pt idx="30">
                  <c:v>Colorado</c:v>
                </c:pt>
                <c:pt idx="31">
                  <c:v>Minnesota</c:v>
                </c:pt>
                <c:pt idx="32">
                  <c:v>North Carolina</c:v>
                </c:pt>
                <c:pt idx="33">
                  <c:v>Wisconsin</c:v>
                </c:pt>
                <c:pt idx="34">
                  <c:v>Pennsylvania</c:v>
                </c:pt>
                <c:pt idx="35">
                  <c:v>Louisiana</c:v>
                </c:pt>
                <c:pt idx="36">
                  <c:v>Maine</c:v>
                </c:pt>
                <c:pt idx="37">
                  <c:v>Vermont</c:v>
                </c:pt>
                <c:pt idx="38">
                  <c:v>South Carolina</c:v>
                </c:pt>
                <c:pt idx="39">
                  <c:v>Washington</c:v>
                </c:pt>
                <c:pt idx="40">
                  <c:v>New York</c:v>
                </c:pt>
                <c:pt idx="41">
                  <c:v>Massachusetts</c:v>
                </c:pt>
                <c:pt idx="42">
                  <c:v>Arizona</c:v>
                </c:pt>
                <c:pt idx="43">
                  <c:v>Nebraska</c:v>
                </c:pt>
                <c:pt idx="44">
                  <c:v>Michigan</c:v>
                </c:pt>
                <c:pt idx="45">
                  <c:v>Oregon</c:v>
                </c:pt>
                <c:pt idx="46">
                  <c:v>New Mexico</c:v>
                </c:pt>
                <c:pt idx="47">
                  <c:v>California</c:v>
                </c:pt>
                <c:pt idx="48">
                  <c:v>New Hampshire</c:v>
                </c:pt>
                <c:pt idx="49">
                  <c:v>Delaware</c:v>
                </c:pt>
                <c:pt idx="50">
                  <c:v>Rhode Island</c:v>
                </c:pt>
              </c:strCache>
            </c:strRef>
          </c:cat>
          <c:val>
            <c:numRef>
              <c:f>'Sheet1 (2)'!$B$2:$B$52</c:f>
              <c:numCache>
                <c:formatCode>General</c:formatCode>
                <c:ptCount val="51"/>
                <c:pt idx="0">
                  <c:v>39.9</c:v>
                </c:pt>
                <c:pt idx="1">
                  <c:v>44.3</c:v>
                </c:pt>
                <c:pt idx="2">
                  <c:v>44.3</c:v>
                </c:pt>
                <c:pt idx="3">
                  <c:v>45.8</c:v>
                </c:pt>
                <c:pt idx="4">
                  <c:v>45.8</c:v>
                </c:pt>
                <c:pt idx="5">
                  <c:v>46.1</c:v>
                </c:pt>
                <c:pt idx="6">
                  <c:v>47.6</c:v>
                </c:pt>
                <c:pt idx="7">
                  <c:v>48.9</c:v>
                </c:pt>
                <c:pt idx="8">
                  <c:v>49.7</c:v>
                </c:pt>
                <c:pt idx="9">
                  <c:v>49.7</c:v>
                </c:pt>
                <c:pt idx="10">
                  <c:v>50</c:v>
                </c:pt>
                <c:pt idx="11">
                  <c:v>51.9</c:v>
                </c:pt>
                <c:pt idx="12">
                  <c:v>52.2</c:v>
                </c:pt>
                <c:pt idx="13">
                  <c:v>52.7</c:v>
                </c:pt>
                <c:pt idx="14">
                  <c:v>53.1</c:v>
                </c:pt>
                <c:pt idx="15">
                  <c:v>53.2</c:v>
                </c:pt>
                <c:pt idx="16">
                  <c:v>53.7</c:v>
                </c:pt>
                <c:pt idx="17">
                  <c:v>53.8</c:v>
                </c:pt>
                <c:pt idx="18">
                  <c:v>54.1</c:v>
                </c:pt>
                <c:pt idx="19">
                  <c:v>54.3</c:v>
                </c:pt>
                <c:pt idx="20">
                  <c:v>54.7</c:v>
                </c:pt>
                <c:pt idx="21">
                  <c:v>54.8</c:v>
                </c:pt>
                <c:pt idx="22">
                  <c:v>54.8</c:v>
                </c:pt>
                <c:pt idx="23">
                  <c:v>55</c:v>
                </c:pt>
                <c:pt idx="24">
                  <c:v>55.6</c:v>
                </c:pt>
                <c:pt idx="25">
                  <c:v>56</c:v>
                </c:pt>
                <c:pt idx="26">
                  <c:v>56</c:v>
                </c:pt>
                <c:pt idx="27">
                  <c:v>56.2</c:v>
                </c:pt>
                <c:pt idx="28">
                  <c:v>57</c:v>
                </c:pt>
                <c:pt idx="29">
                  <c:v>57.5</c:v>
                </c:pt>
                <c:pt idx="30">
                  <c:v>58.2</c:v>
                </c:pt>
                <c:pt idx="31">
                  <c:v>59.3</c:v>
                </c:pt>
                <c:pt idx="32">
                  <c:v>59.3</c:v>
                </c:pt>
                <c:pt idx="33">
                  <c:v>59.4</c:v>
                </c:pt>
                <c:pt idx="34">
                  <c:v>59.5</c:v>
                </c:pt>
                <c:pt idx="35">
                  <c:v>59.8</c:v>
                </c:pt>
                <c:pt idx="36">
                  <c:v>60.2</c:v>
                </c:pt>
                <c:pt idx="37">
                  <c:v>60.2</c:v>
                </c:pt>
                <c:pt idx="38">
                  <c:v>60.4</c:v>
                </c:pt>
                <c:pt idx="39">
                  <c:v>60.7</c:v>
                </c:pt>
                <c:pt idx="40">
                  <c:v>61.7</c:v>
                </c:pt>
                <c:pt idx="41">
                  <c:v>62.3</c:v>
                </c:pt>
                <c:pt idx="42">
                  <c:v>64.099999999999994</c:v>
                </c:pt>
                <c:pt idx="43">
                  <c:v>65.099999999999994</c:v>
                </c:pt>
                <c:pt idx="44">
                  <c:v>66</c:v>
                </c:pt>
                <c:pt idx="45">
                  <c:v>66.3</c:v>
                </c:pt>
                <c:pt idx="46">
                  <c:v>67.099999999999994</c:v>
                </c:pt>
                <c:pt idx="47">
                  <c:v>67.599999999999994</c:v>
                </c:pt>
                <c:pt idx="48">
                  <c:v>68</c:v>
                </c:pt>
                <c:pt idx="49">
                  <c:v>68.7</c:v>
                </c:pt>
                <c:pt idx="50">
                  <c:v>76.599999999999994</c:v>
                </c:pt>
              </c:numCache>
            </c:numRef>
          </c:val>
        </c:ser>
        <c:dLbls>
          <c:showLegendKey val="0"/>
          <c:showVal val="0"/>
          <c:showCatName val="0"/>
          <c:showSerName val="0"/>
          <c:showPercent val="0"/>
          <c:showBubbleSize val="0"/>
        </c:dLbls>
        <c:gapWidth val="8"/>
        <c:axId val="1438080"/>
        <c:axId val="3485056"/>
      </c:barChart>
      <c:catAx>
        <c:axId val="1438080"/>
        <c:scaling>
          <c:orientation val="minMax"/>
        </c:scaling>
        <c:delete val="0"/>
        <c:axPos val="b"/>
        <c:title>
          <c:tx>
            <c:rich>
              <a:bodyPr/>
              <a:lstStyle/>
              <a:p>
                <a:pPr algn="ctr">
                  <a:defRPr sz="1400">
                    <a:solidFill>
                      <a:schemeClr val="accent1">
                        <a:lumMod val="50000"/>
                      </a:schemeClr>
                    </a:solidFill>
                  </a:defRPr>
                </a:pPr>
                <a:endParaRPr lang="en-US" sz="1400" dirty="0" smtClean="0">
                  <a:solidFill>
                    <a:schemeClr val="accent1">
                      <a:lumMod val="50000"/>
                    </a:schemeClr>
                  </a:solidFill>
                </a:endParaRPr>
              </a:p>
              <a:p>
                <a:pPr algn="ctr">
                  <a:defRPr sz="1400">
                    <a:solidFill>
                      <a:schemeClr val="accent1">
                        <a:lumMod val="50000"/>
                      </a:schemeClr>
                    </a:solidFill>
                  </a:defRPr>
                </a:pPr>
                <a:endParaRPr lang="en-US" sz="1400" dirty="0" smtClean="0">
                  <a:solidFill>
                    <a:schemeClr val="accent1">
                      <a:lumMod val="50000"/>
                    </a:schemeClr>
                  </a:solidFill>
                </a:endParaRPr>
              </a:p>
              <a:p>
                <a:pPr algn="ctr">
                  <a:defRPr sz="1400">
                    <a:solidFill>
                      <a:schemeClr val="accent1">
                        <a:lumMod val="50000"/>
                      </a:schemeClr>
                    </a:solidFill>
                  </a:defRPr>
                </a:pPr>
                <a:r>
                  <a:rPr lang="en-US" sz="1400" dirty="0" smtClean="0">
                    <a:solidFill>
                      <a:schemeClr val="accent1">
                        <a:lumMod val="50000"/>
                      </a:schemeClr>
                    </a:solidFill>
                  </a:rPr>
                  <a:t>State</a:t>
                </a:r>
                <a:endParaRPr lang="en-US" sz="1400" dirty="0">
                  <a:solidFill>
                    <a:schemeClr val="accent1">
                      <a:lumMod val="50000"/>
                    </a:schemeClr>
                  </a:solidFill>
                </a:endParaRPr>
              </a:p>
            </c:rich>
          </c:tx>
          <c:layout>
            <c:manualLayout>
              <c:xMode val="edge"/>
              <c:yMode val="edge"/>
              <c:x val="0.5452782638281326"/>
              <c:y val="0.96206655725751344"/>
            </c:manualLayout>
          </c:layout>
          <c:overlay val="0"/>
          <c:spPr>
            <a:noFill/>
            <a:ln>
              <a:noFill/>
            </a:ln>
          </c:spPr>
        </c:title>
        <c:majorTickMark val="out"/>
        <c:minorTickMark val="none"/>
        <c:tickLblPos val="nextTo"/>
        <c:txPr>
          <a:bodyPr/>
          <a:lstStyle/>
          <a:p>
            <a:pPr>
              <a:defRPr sz="1200" b="0">
                <a:solidFill>
                  <a:schemeClr val="accent1">
                    <a:lumMod val="50000"/>
                  </a:schemeClr>
                </a:solidFill>
              </a:defRPr>
            </a:pPr>
            <a:endParaRPr lang="en-US"/>
          </a:p>
        </c:txPr>
        <c:crossAx val="3485056"/>
        <c:crosses val="autoZero"/>
        <c:auto val="1"/>
        <c:lblAlgn val="ctr"/>
        <c:lblOffset val="100"/>
        <c:tickLblSkip val="1"/>
        <c:noMultiLvlLbl val="0"/>
      </c:catAx>
      <c:valAx>
        <c:axId val="3485056"/>
        <c:scaling>
          <c:orientation val="minMax"/>
        </c:scaling>
        <c:delete val="0"/>
        <c:axPos val="l"/>
        <c:majorGridlines/>
        <c:title>
          <c:tx>
            <c:rich>
              <a:bodyPr rot="-5400000" vert="horz"/>
              <a:lstStyle/>
              <a:p>
                <a:pPr>
                  <a:defRPr sz="1400">
                    <a:solidFill>
                      <a:schemeClr val="accent1">
                        <a:lumMod val="50000"/>
                      </a:schemeClr>
                    </a:solidFill>
                  </a:defRPr>
                </a:pPr>
                <a:r>
                  <a:rPr lang="en-US" sz="1400">
                    <a:solidFill>
                      <a:schemeClr val="accent1">
                        <a:lumMod val="50000"/>
                      </a:schemeClr>
                    </a:solidFill>
                  </a:rPr>
                  <a:t>Percent</a:t>
                </a:r>
              </a:p>
            </c:rich>
          </c:tx>
          <c:layout>
            <c:manualLayout>
              <c:xMode val="edge"/>
              <c:yMode val="edge"/>
              <c:x val="2.0386097571136942E-2"/>
              <c:y val="0.39184828586076287"/>
            </c:manualLayout>
          </c:layout>
          <c:overlay val="0"/>
        </c:title>
        <c:numFmt formatCode="General" sourceLinked="1"/>
        <c:majorTickMark val="out"/>
        <c:minorTickMark val="none"/>
        <c:tickLblPos val="nextTo"/>
        <c:txPr>
          <a:bodyPr/>
          <a:lstStyle/>
          <a:p>
            <a:pPr>
              <a:defRPr>
                <a:solidFill>
                  <a:schemeClr val="accent1">
                    <a:lumMod val="50000"/>
                  </a:schemeClr>
                </a:solidFill>
              </a:defRPr>
            </a:pPr>
            <a:endParaRPr lang="en-US"/>
          </a:p>
        </c:txPr>
        <c:crossAx val="1438080"/>
        <c:crosses val="autoZero"/>
        <c:crossBetween val="between"/>
      </c:valAx>
    </c:plotArea>
    <c:plotVisOnly val="1"/>
    <c:dispBlanksAs val="gap"/>
    <c:showDLblsOverMax val="0"/>
  </c:chart>
  <c:txPr>
    <a:bodyPr/>
    <a:lstStyle/>
    <a:p>
      <a:pPr>
        <a:defRPr>
          <a:solidFill>
            <a:schemeClr val="bg2"/>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dPt>
          <c:dPt>
            <c:idx val="1"/>
            <c:invertIfNegative val="0"/>
            <c:bubble3D val="0"/>
            <c:spPr>
              <a:solidFill>
                <a:srgbClr val="92D050"/>
              </a:solidFill>
            </c:spPr>
          </c:dPt>
          <c:dPt>
            <c:idx val="2"/>
            <c:invertIfNegative val="0"/>
            <c:bubble3D val="0"/>
            <c:spPr>
              <a:solidFill>
                <a:srgbClr val="FF6600"/>
              </a:solidFill>
            </c:spPr>
          </c:dPt>
          <c:dPt>
            <c:idx val="3"/>
            <c:invertIfNegative val="0"/>
            <c:bubble3D val="0"/>
            <c:spPr>
              <a:solidFill>
                <a:srgbClr val="FFCC00"/>
              </a:solidFill>
            </c:spPr>
          </c:dPt>
          <c:dPt>
            <c:idx val="4"/>
            <c:invertIfNegative val="0"/>
            <c:bubble3D val="0"/>
            <c:spPr>
              <a:solidFill>
                <a:srgbClr val="1993B9"/>
              </a:solidFill>
            </c:spPr>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c:v>
                </c:pt>
                <c:pt idx="4">
                  <c:v>11.3</c:v>
                </c:pt>
              </c:numCache>
            </c:numRef>
          </c:val>
        </c:ser>
        <c:dLbls>
          <c:showLegendKey val="0"/>
          <c:showVal val="0"/>
          <c:showCatName val="0"/>
          <c:showSerName val="0"/>
          <c:showPercent val="0"/>
          <c:showBubbleSize val="0"/>
        </c:dLbls>
        <c:gapWidth val="150"/>
        <c:axId val="37394688"/>
        <c:axId val="37707136"/>
      </c:barChart>
      <c:catAx>
        <c:axId val="37394688"/>
        <c:scaling>
          <c:orientation val="minMax"/>
        </c:scaling>
        <c:delete val="0"/>
        <c:axPos val="l"/>
        <c:majorTickMark val="out"/>
        <c:minorTickMark val="none"/>
        <c:tickLblPos val="nextTo"/>
        <c:txPr>
          <a:bodyPr/>
          <a:lstStyle/>
          <a:p>
            <a:pPr>
              <a:defRPr b="1">
                <a:solidFill>
                  <a:schemeClr val="accent1">
                    <a:lumMod val="50000"/>
                  </a:schemeClr>
                </a:solidFill>
              </a:defRPr>
            </a:pPr>
            <a:endParaRPr lang="en-US"/>
          </a:p>
        </c:txPr>
        <c:crossAx val="37707136"/>
        <c:crosses val="autoZero"/>
        <c:auto val="1"/>
        <c:lblAlgn val="ctr"/>
        <c:lblOffset val="100"/>
        <c:noMultiLvlLbl val="0"/>
      </c:catAx>
      <c:valAx>
        <c:axId val="37707136"/>
        <c:scaling>
          <c:orientation val="minMax"/>
        </c:scaling>
        <c:delete val="0"/>
        <c:axPos val="b"/>
        <c:title>
          <c:tx>
            <c:rich>
              <a:bodyPr/>
              <a:lstStyle/>
              <a:p>
                <a:pPr>
                  <a:defRPr>
                    <a:solidFill>
                      <a:schemeClr val="accent1">
                        <a:lumMod val="50000"/>
                      </a:schemeClr>
                    </a:solidFill>
                  </a:defRPr>
                </a:pPr>
                <a:r>
                  <a:rPr lang="en-US" dirty="0" smtClean="0">
                    <a:solidFill>
                      <a:schemeClr val="accent1">
                        <a:lumMod val="50000"/>
                      </a:schemeClr>
                    </a:solidFill>
                  </a:rPr>
                  <a:t>Percent</a:t>
                </a:r>
                <a:endParaRPr lang="en-US" dirty="0">
                  <a:solidFill>
                    <a:schemeClr val="accent1">
                      <a:lumMod val="50000"/>
                    </a:schemeClr>
                  </a:solidFill>
                </a:endParaRPr>
              </a:p>
            </c:rich>
          </c:tx>
          <c:layout/>
          <c:overlay val="0"/>
        </c:title>
        <c:numFmt formatCode="General" sourceLinked="1"/>
        <c:majorTickMark val="none"/>
        <c:minorTickMark val="none"/>
        <c:tickLblPos val="nextTo"/>
        <c:txPr>
          <a:bodyPr/>
          <a:lstStyle/>
          <a:p>
            <a:pPr>
              <a:defRPr b="0">
                <a:solidFill>
                  <a:schemeClr val="accent1">
                    <a:lumMod val="50000"/>
                  </a:schemeClr>
                </a:solidFill>
              </a:defRPr>
            </a:pPr>
            <a:endParaRPr lang="en-US"/>
          </a:p>
        </c:txPr>
        <c:crossAx val="3739468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ser>
        <c:ser>
          <c:idx val="1"/>
          <c:order val="1"/>
          <c:tx>
            <c:strRef>
              <c:f>Sheet1!$C$1</c:f>
              <c:strCache>
                <c:ptCount val="1"/>
                <c:pt idx="0">
                  <c:v>Provider's estimate </c:v>
                </c:pt>
              </c:strCache>
            </c:strRef>
          </c:tx>
          <c:spPr>
            <a:solidFill>
              <a:srgbClr val="90D9F0"/>
            </a:solidFill>
            <a:ln>
              <a:solidFill>
                <a:srgbClr val="90D9F0"/>
              </a:solidFill>
            </a:ln>
          </c:spPr>
          <c:invertIfNegative val="0"/>
          <c:dLbls>
            <c:dLbl>
              <c:idx val="4"/>
              <c:spPr/>
              <c:txPr>
                <a:bodyPr/>
                <a:lstStyle/>
                <a:p>
                  <a:pPr>
                    <a:defRPr sz="1800" b="1">
                      <a:solidFill>
                        <a:srgbClr val="C7380B"/>
                      </a:solidFill>
                    </a:defRPr>
                  </a:pPr>
                  <a:endParaRPr lang="en-US"/>
                </a:p>
              </c:txPr>
              <c:showLegendKey val="0"/>
              <c:showVal val="1"/>
              <c:showCatName val="0"/>
              <c:showSerName val="0"/>
              <c:showPercent val="0"/>
              <c:showBubbleSize val="0"/>
            </c:dLbl>
            <c:dLbl>
              <c:idx val="5"/>
              <c:spPr/>
              <c:txPr>
                <a:bodyPr/>
                <a:lstStyle/>
                <a:p>
                  <a:pPr>
                    <a:defRPr sz="1800" b="1">
                      <a:solidFill>
                        <a:srgbClr val="C7380B"/>
                      </a:solidFill>
                    </a:defRPr>
                  </a:pPr>
                  <a:endParaRPr lang="en-US"/>
                </a:p>
              </c:txPr>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9.1999999999999993</c:v>
                </c:pt>
                <c:pt idx="1">
                  <c:v>9.1999999999999993</c:v>
                </c:pt>
                <c:pt idx="2">
                  <c:v>9.3000000000000007</c:v>
                </c:pt>
                <c:pt idx="3" formatCode="0.0">
                  <c:v>7</c:v>
                </c:pt>
                <c:pt idx="4">
                  <c:v>5.2</c:v>
                </c:pt>
                <c:pt idx="5">
                  <c:v>7.8</c:v>
                </c:pt>
              </c:numCache>
            </c:numRef>
          </c:val>
        </c:ser>
        <c:dLbls>
          <c:showLegendKey val="0"/>
          <c:showVal val="0"/>
          <c:showCatName val="0"/>
          <c:showSerName val="0"/>
          <c:showPercent val="0"/>
          <c:showBubbleSize val="0"/>
        </c:dLbls>
        <c:gapWidth val="150"/>
        <c:axId val="8048000"/>
        <c:axId val="8066176"/>
      </c:barChart>
      <c:catAx>
        <c:axId val="8048000"/>
        <c:scaling>
          <c:orientation val="minMax"/>
        </c:scaling>
        <c:delete val="0"/>
        <c:axPos val="b"/>
        <c:numFmt formatCode="General" sourceLinked="1"/>
        <c:majorTickMark val="out"/>
        <c:minorTickMark val="none"/>
        <c:tickLblPos val="nextTo"/>
        <c:txPr>
          <a:bodyPr/>
          <a:lstStyle/>
          <a:p>
            <a:pPr>
              <a:defRPr b="1"/>
            </a:pPr>
            <a:endParaRPr lang="en-US"/>
          </a:p>
        </c:txPr>
        <c:crossAx val="8066176"/>
        <c:crosses val="autoZero"/>
        <c:auto val="1"/>
        <c:lblAlgn val="ctr"/>
        <c:lblOffset val="100"/>
        <c:noMultiLvlLbl val="0"/>
      </c:catAx>
      <c:valAx>
        <c:axId val="8066176"/>
        <c:scaling>
          <c:orientation val="minMax"/>
        </c:scaling>
        <c:delete val="0"/>
        <c:axPos val="l"/>
        <c:title>
          <c:tx>
            <c:rich>
              <a:bodyPr rot="-5400000" vert="horz"/>
              <a:lstStyle/>
              <a:p>
                <a:pPr>
                  <a:defRPr/>
                </a:pPr>
                <a:r>
                  <a:rPr lang="en-US"/>
                  <a:t>Median Values</a:t>
                </a:r>
              </a:p>
            </c:rich>
          </c:tx>
          <c:layout/>
          <c:overlay val="0"/>
        </c:title>
        <c:numFmt formatCode="General" sourceLinked="1"/>
        <c:majorTickMark val="out"/>
        <c:minorTickMark val="none"/>
        <c:tickLblPos val="nextTo"/>
        <c:crossAx val="8048000"/>
        <c:crosses val="autoZero"/>
        <c:crossBetween val="between"/>
      </c:valAx>
    </c:plotArea>
    <c:legend>
      <c:legendPos val="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png"/></Relationships>
</file>

<file path=ppt/drawings/drawing1.xml><?xml version="1.0" encoding="utf-8"?>
<c:userShapes xmlns:c="http://schemas.openxmlformats.org/drawingml/2006/chart">
  <cdr:relSizeAnchor xmlns:cdr="http://schemas.openxmlformats.org/drawingml/2006/chartDrawing">
    <cdr:from>
      <cdr:x>0.35185</cdr:x>
      <cdr:y>0.9322</cdr:y>
    </cdr:from>
    <cdr:to>
      <cdr:x>0.69699</cdr:x>
      <cdr:y>0.98305</cdr:y>
    </cdr:to>
    <cdr:sp macro="" textlink="">
      <cdr:nvSpPr>
        <cdr:cNvPr id="2" name="TextBox 1"/>
        <cdr:cNvSpPr txBox="1"/>
      </cdr:nvSpPr>
      <cdr:spPr>
        <a:xfrm xmlns:a="http://schemas.openxmlformats.org/drawingml/2006/main">
          <a:off x="2895600" y="4191000"/>
          <a:ext cx="2840364" cy="228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solidFill>
                <a:schemeClr val="accent1">
                  <a:lumMod val="50000"/>
                </a:schemeClr>
              </a:solidFill>
            </a:rPr>
            <a:t>Age group (years)</a:t>
          </a:r>
          <a:endParaRPr lang="en-US" sz="1200" b="1" dirty="0">
            <a:solidFill>
              <a:schemeClr val="accent1">
                <a:lumMod val="50000"/>
              </a:schemeClr>
            </a:solidFill>
          </a:endParaRPr>
        </a:p>
      </cdr:txBody>
    </cdr:sp>
  </cdr:relSizeAnchor>
  <cdr:relSizeAnchor xmlns:cdr="http://schemas.openxmlformats.org/drawingml/2006/chartDrawing">
    <cdr:from>
      <cdr:x>0.19444</cdr:x>
      <cdr:y>0.53619</cdr:y>
    </cdr:from>
    <cdr:to>
      <cdr:x>0.19444</cdr:x>
      <cdr:y>0.70568</cdr:y>
    </cdr:to>
    <cdr:cxnSp macro="">
      <cdr:nvCxnSpPr>
        <cdr:cNvPr id="4" name="Straight Arrow Connector 3"/>
        <cdr:cNvCxnSpPr/>
      </cdr:nvCxnSpPr>
      <cdr:spPr>
        <a:xfrm xmlns:a="http://schemas.openxmlformats.org/drawingml/2006/main">
          <a:off x="1600200" y="2410599"/>
          <a:ext cx="0" cy="762000"/>
        </a:xfrm>
        <a:prstGeom xmlns:a="http://schemas.openxmlformats.org/drawingml/2006/main" prst="straightConnector1">
          <a:avLst/>
        </a:prstGeom>
        <a:ln xmlns:a="http://schemas.openxmlformats.org/drawingml/2006/main" w="28575">
          <a:solidFill>
            <a:srgbClr val="BD4915"/>
          </a:solidFill>
          <a:headEnd type="triangl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0.19444</cdr:x>
      <cdr:y>0.18635</cdr:y>
    </cdr:from>
    <cdr:to>
      <cdr:x>0.30555</cdr:x>
      <cdr:y>0.29505</cdr:y>
    </cdr:to>
    <cdr:sp macro="" textlink="">
      <cdr:nvSpPr>
        <cdr:cNvPr id="2" name="TextBox 1"/>
        <cdr:cNvSpPr txBox="1"/>
      </cdr:nvSpPr>
      <cdr:spPr>
        <a:xfrm xmlns:a="http://schemas.openxmlformats.org/drawingml/2006/main">
          <a:off x="1600200" y="914400"/>
          <a:ext cx="914391" cy="5333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0.2037</cdr:x>
      <cdr:y>0.23293</cdr:y>
    </cdr:from>
    <cdr:to>
      <cdr:x>0.31481</cdr:x>
      <cdr:y>0.31058</cdr:y>
    </cdr:to>
    <cdr:sp macro="" textlink="">
      <cdr:nvSpPr>
        <cdr:cNvPr id="3" name="TextBox 2"/>
        <cdr:cNvSpPr txBox="1"/>
      </cdr:nvSpPr>
      <cdr:spPr>
        <a:xfrm xmlns:a="http://schemas.openxmlformats.org/drawingml/2006/main">
          <a:off x="1676400" y="1143000"/>
          <a:ext cx="914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AD787C-0B70-41CB-9FB6-4115D0FB3858}" type="datetimeFigureOut">
              <a:rPr lang="en-US" smtClean="0"/>
              <a:t>8/5/2014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DC2DA4-D29E-4014-A69C-276226FB67B5}" type="slidenum">
              <a:rPr lang="en-US" smtClean="0"/>
              <a:t>‹#›</a:t>
            </a:fld>
            <a:endParaRPr lang="en-US"/>
          </a:p>
        </p:txBody>
      </p:sp>
    </p:spTree>
    <p:extLst>
      <p:ext uri="{BB962C8B-B14F-4D97-AF65-F5344CB8AC3E}">
        <p14:creationId xmlns:p14="http://schemas.microsoft.com/office/powerpoint/2010/main" val="352169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cbi.nlm.nih.gov.ezproxy.bu.edu/pubmed?term=%22Kaplanski%20CV%22%5bAuthor%5d"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ingentaconnect.com/content/adis/pec;jsessionid=3fl9gb877ch8o.alexandra" TargetMode="External"/><Relationship Id="rId5" Type="http://schemas.openxmlformats.org/officeDocument/2006/relationships/hyperlink" Target="http://www.ncbi.nlm.nih.gov.ezproxy.bu.edu/pubmed?term=%22Ledwith%20BJ%22%5bAuthor%5d" TargetMode="External"/><Relationship Id="rId4" Type="http://schemas.openxmlformats.org/officeDocument/2006/relationships/hyperlink" Target="http://www.ncbi.nlm.nih.gov.ezproxy.bu.edu/pubmed?term=%22Pauley%20CJ%22%5bAuthor%5d"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tab6"/><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12066194-66AB-4DEC-853C-F815430BF543}" type="slidenum">
              <a:rPr lang="en-US" smtClean="0"/>
              <a:t>1</a:t>
            </a:fld>
            <a:endParaRPr lang="en-US" dirty="0"/>
          </a:p>
        </p:txBody>
      </p:sp>
    </p:spTree>
    <p:extLst>
      <p:ext uri="{BB962C8B-B14F-4D97-AF65-F5344CB8AC3E}">
        <p14:creationId xmlns:p14="http://schemas.microsoft.com/office/powerpoint/2010/main" val="198870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map displays HPV-associated cervical cancer incidence rates by state.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14</a:t>
            </a:fld>
            <a:endParaRPr lang="en-US"/>
          </a:p>
        </p:txBody>
      </p:sp>
    </p:spTree>
    <p:extLst>
      <p:ext uri="{BB962C8B-B14F-4D97-AF65-F5344CB8AC3E}">
        <p14:creationId xmlns:p14="http://schemas.microsoft.com/office/powerpoint/2010/main" val="1117067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prstGeom prst="rect">
            <a:avLst/>
          </a:prstGeom>
        </p:spPr>
      </p:sp>
      <p:sp>
        <p:nvSpPr>
          <p:cNvPr id="3" name="Notes Placeholder 2"/>
          <p:cNvSpPr>
            <a:spLocks noGrp="1"/>
          </p:cNvSpPr>
          <p:nvPr>
            <p:ph type="body" idx="1"/>
          </p:nvPr>
        </p:nvSpPr>
        <p:spPr/>
        <p:txBody>
          <a:bodyPr/>
          <a:lstStyle/>
          <a:p>
            <a:r>
              <a:rPr lang="en-US" dirty="0" smtClean="0"/>
              <a:t>All types of HPV cancers</a:t>
            </a:r>
            <a:r>
              <a:rPr lang="en-US" baseline="0" dirty="0" smtClean="0"/>
              <a:t> are on the rise, some disproportionately affecting different racial/ethnic minorities. Unfortunately, there is no routine screening recommended for these other HPV-associated cancers, so vaccination is the best and only prevention strategy.</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14D4842-1DC4-4090-AF51-000CDFC140E5}" type="slidenum">
              <a:rPr lang="en-US" smtClean="0"/>
              <a:t>16</a:t>
            </a:fld>
            <a:endParaRPr lang="en-US" dirty="0"/>
          </a:p>
        </p:txBody>
      </p:sp>
    </p:spTree>
    <p:extLst>
      <p:ext uri="{BB962C8B-B14F-4D97-AF65-F5344CB8AC3E}">
        <p14:creationId xmlns:p14="http://schemas.microsoft.com/office/powerpoint/2010/main" val="83679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17</a:t>
            </a:fld>
            <a:endParaRPr lang="en-US"/>
          </a:p>
        </p:txBody>
      </p:sp>
    </p:spTree>
    <p:extLst>
      <p:ext uri="{BB962C8B-B14F-4D97-AF65-F5344CB8AC3E}">
        <p14:creationId xmlns:p14="http://schemas.microsoft.com/office/powerpoint/2010/main" val="332248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179513" y="704850"/>
            <a:ext cx="4648200" cy="3486150"/>
          </a:xfrm>
          <a:solidFill>
            <a:srgbClr val="FFFFFF"/>
          </a:solidFill>
          <a:ln>
            <a:solidFill>
              <a:srgbClr val="000000"/>
            </a:solidFill>
            <a:miter lim="800000"/>
            <a:headEnd/>
            <a:tailEnd/>
          </a:ln>
        </p:spPr>
      </p:sp>
      <p:sp>
        <p:nvSpPr>
          <p:cNvPr id="25602" name="Rectangle 3"/>
          <p:cNvSpPr>
            <a:spLocks noGrp="1" noChangeArrowheads="1"/>
          </p:cNvSpPr>
          <p:nvPr>
            <p:ph type="body" idx="1"/>
          </p:nvPr>
        </p:nvSpPr>
        <p:spPr bwMode="auto">
          <a:xfrm>
            <a:off x="1095375" y="4376738"/>
            <a:ext cx="4911725" cy="4183062"/>
          </a:xfrm>
          <a:noFill/>
        </p:spPr>
        <p:txBody>
          <a:bodyPr wrap="square" lIns="93089" tIns="46545" rIns="93089" bIns="46545" numCol="1" anchor="t" anchorCtr="0" compatLnSpc="1">
            <a:prstTxWarp prst="textNoShape">
              <a:avLst/>
            </a:prstTxWarp>
          </a:bodyPr>
          <a:lstStyle/>
          <a:p>
            <a:pPr eaLnBrk="1" hangingPunct="1">
              <a:lnSpc>
                <a:spcPct val="90000"/>
              </a:lnSpc>
              <a:spcBef>
                <a:spcPct val="0"/>
              </a:spcBef>
            </a:pPr>
            <a:r>
              <a:rPr lang="en-US" sz="800" b="0" dirty="0" smtClean="0">
                <a:latin typeface="Arial" charset="0"/>
              </a:rPr>
              <a:t>Key Point</a:t>
            </a:r>
          </a:p>
          <a:p>
            <a:pPr eaLnBrk="1" hangingPunct="1">
              <a:lnSpc>
                <a:spcPct val="90000"/>
              </a:lnSpc>
              <a:spcBef>
                <a:spcPct val="0"/>
              </a:spcBef>
            </a:pPr>
            <a:r>
              <a:rPr lang="en-US" sz="800" b="0" dirty="0" smtClean="0">
                <a:latin typeface="Arial" charset="0"/>
              </a:rPr>
              <a:t>Human papillomavirus (HPV) infection is very common, but, in the majority of cases, has no clinical manifestation. Of all HPV-related conditions, cervical cancer is the most serious. However, most HPV-related morbidity is associated with cervical dysplasia or genital warts. Cervical dysplasia is caused by both oncogenic and nononcogenic types, and genital warts by nononcogenic types.</a:t>
            </a:r>
          </a:p>
          <a:p>
            <a:pPr eaLnBrk="1" hangingPunct="1">
              <a:lnSpc>
                <a:spcPct val="90000"/>
              </a:lnSpc>
              <a:spcBef>
                <a:spcPct val="0"/>
              </a:spcBef>
            </a:pPr>
            <a:endParaRPr lang="en-US" sz="800" b="0" dirty="0" smtClean="0">
              <a:latin typeface="Arial" charset="0"/>
            </a:endParaRPr>
          </a:p>
          <a:p>
            <a:pPr eaLnBrk="1" hangingPunct="1">
              <a:lnSpc>
                <a:spcPct val="90000"/>
              </a:lnSpc>
              <a:spcBef>
                <a:spcPct val="0"/>
              </a:spcBef>
            </a:pPr>
            <a:r>
              <a:rPr lang="en-US" sz="800" b="0" dirty="0" smtClean="0">
                <a:latin typeface="Arial" charset="0"/>
              </a:rPr>
              <a:t>Background</a:t>
            </a:r>
          </a:p>
          <a:p>
            <a:pPr eaLnBrk="1" hangingPunct="1">
              <a:lnSpc>
                <a:spcPct val="90000"/>
              </a:lnSpc>
              <a:spcBef>
                <a:spcPct val="0"/>
              </a:spcBef>
            </a:pPr>
            <a:r>
              <a:rPr lang="en-US" sz="800" b="0" dirty="0" smtClean="0">
                <a:latin typeface="Arial" charset="0"/>
              </a:rPr>
              <a:t>The estimated annual incidence of low- and high-grade dysplasia in the United States is 1.4 million, and 330,000 cases, respectively.</a:t>
            </a:r>
            <a:r>
              <a:rPr lang="en-US" sz="800" b="0" baseline="30000" dirty="0" smtClean="0">
                <a:latin typeface="Arial" charset="0"/>
              </a:rPr>
              <a:t>1</a:t>
            </a:r>
            <a:r>
              <a:rPr lang="en-US" sz="800" b="0" dirty="0" smtClean="0">
                <a:latin typeface="Arial" charset="0"/>
              </a:rPr>
              <a:t> There are an estimated 1 million new cases of genital warts occurring every year in the United States.</a:t>
            </a:r>
            <a:r>
              <a:rPr lang="en-US" sz="800" b="0" baseline="30000" dirty="0" smtClean="0">
                <a:latin typeface="Arial" charset="0"/>
              </a:rPr>
              <a:t>2</a:t>
            </a:r>
            <a:r>
              <a:rPr lang="en-US" sz="800" b="0" dirty="0" smtClean="0">
                <a:latin typeface="Arial" charset="0"/>
              </a:rPr>
              <a:t> The American Cancer Society estimates that in 2006, 9,710 women in the United States will develop cervical cancer.</a:t>
            </a:r>
            <a:r>
              <a:rPr lang="en-US" sz="800" b="0" baseline="30000" dirty="0" smtClean="0">
                <a:latin typeface="Arial" charset="0"/>
              </a:rPr>
              <a:t>3</a:t>
            </a:r>
            <a:r>
              <a:rPr lang="en-US" sz="800" b="0" dirty="0" smtClean="0">
                <a:latin typeface="Arial" charset="0"/>
              </a:rPr>
              <a:t> </a:t>
            </a:r>
          </a:p>
          <a:p>
            <a:pPr eaLnBrk="1" hangingPunct="1">
              <a:lnSpc>
                <a:spcPct val="90000"/>
              </a:lnSpc>
              <a:spcBef>
                <a:spcPct val="0"/>
              </a:spcBef>
            </a:pPr>
            <a:r>
              <a:rPr lang="en-US" sz="800" b="0" dirty="0" smtClean="0">
                <a:latin typeface="Arial" charset="0"/>
              </a:rPr>
              <a:t>More than 100 HPV types have been detected,</a:t>
            </a:r>
            <a:r>
              <a:rPr lang="en-US" sz="800" b="0" baseline="30000" dirty="0" smtClean="0">
                <a:latin typeface="Arial" charset="0"/>
              </a:rPr>
              <a:t>4</a:t>
            </a:r>
            <a:r>
              <a:rPr lang="en-US" sz="800" b="0" dirty="0" smtClean="0">
                <a:latin typeface="Arial" charset="0"/>
              </a:rPr>
              <a:t> with &gt;80 types sequenced and classified.</a:t>
            </a:r>
            <a:r>
              <a:rPr lang="en-US" sz="800" b="0" baseline="30000" dirty="0" smtClean="0">
                <a:latin typeface="Arial" charset="0"/>
              </a:rPr>
              <a:t>5</a:t>
            </a:r>
            <a:r>
              <a:rPr lang="en-US" sz="800" b="0" dirty="0" smtClean="0">
                <a:latin typeface="Arial" charset="0"/>
              </a:rPr>
              <a:t> Approximately 30 to 40 of these types of HPV infect the genital tract.</a:t>
            </a:r>
            <a:r>
              <a:rPr lang="en-US" sz="800" b="0" baseline="30000" dirty="0" smtClean="0">
                <a:latin typeface="Arial" charset="0"/>
              </a:rPr>
              <a:t>4,5</a:t>
            </a:r>
            <a:r>
              <a:rPr lang="en-US" sz="800" b="0" dirty="0" smtClean="0">
                <a:latin typeface="Arial" charset="0"/>
              </a:rPr>
              <a:t> Of these, Types 16 and 18 cause about 70% of cervical cancer,</a:t>
            </a:r>
            <a:r>
              <a:rPr lang="en-US" sz="800" b="0" baseline="30000" dirty="0" smtClean="0">
                <a:latin typeface="Arial" charset="0"/>
              </a:rPr>
              <a:t>6</a:t>
            </a:r>
            <a:r>
              <a:rPr lang="en-US" sz="800" b="0" dirty="0" smtClean="0">
                <a:latin typeface="Arial" charset="0"/>
              </a:rPr>
              <a:t> at least 50% of all high-grade cervical dysplasia,</a:t>
            </a:r>
            <a:r>
              <a:rPr lang="en-US" sz="800" b="0" baseline="30000" dirty="0" smtClean="0">
                <a:latin typeface="Arial" charset="0"/>
              </a:rPr>
              <a:t>7</a:t>
            </a:r>
            <a:r>
              <a:rPr lang="en-US" sz="800" b="0" dirty="0" smtClean="0">
                <a:latin typeface="Arial" charset="0"/>
              </a:rPr>
              <a:t> and, along with HPV Types 6 and 11, approximately 35% of all low-grade cervical dysplasias.</a:t>
            </a:r>
            <a:r>
              <a:rPr lang="en-US" sz="800" b="0" baseline="30000" dirty="0" smtClean="0">
                <a:latin typeface="Arial" charset="0"/>
              </a:rPr>
              <a:t>8</a:t>
            </a:r>
            <a:r>
              <a:rPr lang="en-US" sz="800" b="0" dirty="0" smtClean="0">
                <a:latin typeface="Arial" charset="0"/>
              </a:rPr>
              <a:t>  A study has shown that HPV 6 and 11 also cause 90% of anogenital warts.</a:t>
            </a:r>
            <a:r>
              <a:rPr lang="en-US" sz="800" b="0" baseline="30000" dirty="0" smtClean="0">
                <a:latin typeface="Arial" charset="0"/>
              </a:rPr>
              <a:t>9</a:t>
            </a:r>
            <a:endParaRPr lang="en-GB" sz="800" b="0" dirty="0" smtClean="0">
              <a:latin typeface="Arial" charset="0"/>
            </a:endParaRPr>
          </a:p>
          <a:p>
            <a:pPr eaLnBrk="1" hangingPunct="1">
              <a:lnSpc>
                <a:spcPct val="90000"/>
              </a:lnSpc>
              <a:spcBef>
                <a:spcPct val="0"/>
              </a:spcBef>
            </a:pPr>
            <a:endParaRPr lang="en-US" sz="800" b="0" dirty="0" smtClean="0">
              <a:latin typeface="Arial" charset="0"/>
            </a:endParaRPr>
          </a:p>
          <a:p>
            <a:pPr eaLnBrk="1" hangingPunct="1">
              <a:lnSpc>
                <a:spcPct val="90000"/>
              </a:lnSpc>
              <a:spcBef>
                <a:spcPct val="0"/>
              </a:spcBef>
            </a:pPr>
            <a:r>
              <a:rPr lang="en-US" sz="800" b="0" dirty="0" smtClean="0">
                <a:latin typeface="Arial" charset="0"/>
              </a:rPr>
              <a:t>References</a:t>
            </a:r>
            <a:endParaRPr lang="en-GB" sz="800" b="0" dirty="0" smtClean="0">
              <a:latin typeface="Arial" charset="0"/>
            </a:endParaRPr>
          </a:p>
          <a:p>
            <a:pPr eaLnBrk="1" hangingPunct="1">
              <a:lnSpc>
                <a:spcPct val="80000"/>
              </a:lnSpc>
              <a:spcBef>
                <a:spcPct val="0"/>
              </a:spcBef>
            </a:pPr>
            <a:r>
              <a:rPr lang="en-US" sz="800" b="0" dirty="0" smtClean="0">
                <a:latin typeface="Arial" charset="0"/>
              </a:rPr>
              <a:t>1. Schiffman M, Solomon D. Findings to date from the ASCUS-LSIL Triage Study (ALTS). </a:t>
            </a:r>
            <a:r>
              <a:rPr lang="en-US" sz="800" b="0" i="1" dirty="0" smtClean="0">
                <a:latin typeface="Arial" charset="0"/>
              </a:rPr>
              <a:t>Arch Pathol Lab Med</a:t>
            </a:r>
            <a:r>
              <a:rPr lang="en-US" sz="800" b="0" dirty="0" smtClean="0">
                <a:latin typeface="Arial" charset="0"/>
              </a:rPr>
              <a:t>. 2003;127:946–949. </a:t>
            </a:r>
            <a:endParaRPr lang="en-GB" sz="800" b="0" dirty="0" smtClean="0">
              <a:latin typeface="Arial" charset="0"/>
            </a:endParaRPr>
          </a:p>
          <a:p>
            <a:pPr eaLnBrk="1" hangingPunct="1">
              <a:lnSpc>
                <a:spcPct val="80000"/>
              </a:lnSpc>
              <a:spcBef>
                <a:spcPct val="0"/>
              </a:spcBef>
            </a:pPr>
            <a:r>
              <a:rPr lang="en-GB" sz="800" b="0" dirty="0" smtClean="0">
                <a:latin typeface="Arial" charset="0"/>
              </a:rPr>
              <a:t>2. Fleischer AB, Parrish CA, Glenn R, et al. </a:t>
            </a:r>
            <a:r>
              <a:rPr lang="en-GB" sz="800" b="0" dirty="0" err="1" smtClean="0">
                <a:latin typeface="Arial" charset="0"/>
              </a:rPr>
              <a:t>Condylomata</a:t>
            </a:r>
            <a:r>
              <a:rPr lang="en-GB" sz="800" b="0" dirty="0" smtClean="0">
                <a:latin typeface="Arial" charset="0"/>
              </a:rPr>
              <a:t> </a:t>
            </a:r>
            <a:r>
              <a:rPr lang="en-GB" sz="800" b="0" dirty="0" err="1" smtClean="0">
                <a:latin typeface="Arial" charset="0"/>
              </a:rPr>
              <a:t>acuminata</a:t>
            </a:r>
            <a:r>
              <a:rPr lang="en-GB" sz="800" b="0" dirty="0" smtClean="0">
                <a:latin typeface="Arial" charset="0"/>
              </a:rPr>
              <a:t> (genital warts): Patient demographics and treating physicians. </a:t>
            </a:r>
            <a:r>
              <a:rPr lang="en-GB" sz="800" b="0" i="1" dirty="0" smtClean="0">
                <a:latin typeface="Arial" charset="0"/>
              </a:rPr>
              <a:t>Sex </a:t>
            </a:r>
            <a:r>
              <a:rPr lang="en-GB" sz="800" b="0" i="1" dirty="0" err="1" smtClean="0">
                <a:latin typeface="Arial" charset="0"/>
              </a:rPr>
              <a:t>Transm</a:t>
            </a:r>
            <a:r>
              <a:rPr lang="en-GB" sz="800" b="0" i="1" dirty="0" smtClean="0">
                <a:latin typeface="Arial" charset="0"/>
              </a:rPr>
              <a:t> Dis.</a:t>
            </a:r>
            <a:r>
              <a:rPr lang="en-GB" sz="800" b="0" dirty="0" smtClean="0">
                <a:latin typeface="Arial" charset="0"/>
              </a:rPr>
              <a:t> 2001;28:643–647.</a:t>
            </a:r>
          </a:p>
          <a:p>
            <a:pPr eaLnBrk="1" hangingPunct="1">
              <a:lnSpc>
                <a:spcPct val="80000"/>
              </a:lnSpc>
              <a:spcBef>
                <a:spcPct val="0"/>
              </a:spcBef>
            </a:pPr>
            <a:r>
              <a:rPr lang="en-US" sz="800" b="0" dirty="0" smtClean="0">
                <a:latin typeface="Arial" charset="0"/>
              </a:rPr>
              <a:t>3. American Cancer Society. Cancer Facts and Figures 2006. Atlanta, Ga: American Cancer Society; 2006:4.</a:t>
            </a:r>
            <a:endParaRPr lang="en-GB" sz="800" b="0" dirty="0" smtClean="0">
              <a:latin typeface="Arial" charset="0"/>
            </a:endParaRPr>
          </a:p>
          <a:p>
            <a:pPr eaLnBrk="1" hangingPunct="1">
              <a:lnSpc>
                <a:spcPct val="80000"/>
              </a:lnSpc>
              <a:spcBef>
                <a:spcPct val="0"/>
              </a:spcBef>
            </a:pPr>
            <a:r>
              <a:rPr lang="en-GB" sz="800" b="0" dirty="0" smtClean="0">
                <a:latin typeface="Arial" charset="0"/>
              </a:rPr>
              <a:t>4.Schiffman M, Castle PE. Human papillomavirus: epidemiology and public health. </a:t>
            </a:r>
            <a:r>
              <a:rPr lang="en-GB" sz="800" b="0" i="1" dirty="0" smtClean="0">
                <a:latin typeface="Arial" charset="0"/>
              </a:rPr>
              <a:t>Arch </a:t>
            </a:r>
            <a:r>
              <a:rPr lang="en-GB" sz="800" b="0" i="1" dirty="0" err="1" smtClean="0">
                <a:latin typeface="Arial" charset="0"/>
              </a:rPr>
              <a:t>Pathol</a:t>
            </a:r>
            <a:r>
              <a:rPr lang="en-GB" sz="800" b="0" i="1" dirty="0" smtClean="0">
                <a:latin typeface="Arial" charset="0"/>
              </a:rPr>
              <a:t> Lab Med</a:t>
            </a:r>
            <a:r>
              <a:rPr lang="en-GB" sz="800" b="0" dirty="0" smtClean="0">
                <a:latin typeface="Arial" charset="0"/>
              </a:rPr>
              <a:t>. 2003;127:930–934.</a:t>
            </a:r>
          </a:p>
          <a:p>
            <a:pPr eaLnBrk="1" hangingPunct="1">
              <a:lnSpc>
                <a:spcPct val="80000"/>
              </a:lnSpc>
              <a:spcBef>
                <a:spcPct val="0"/>
              </a:spcBef>
            </a:pPr>
            <a:r>
              <a:rPr lang="en-GB" sz="800" b="0" dirty="0" smtClean="0">
                <a:latin typeface="Arial" charset="0"/>
              </a:rPr>
              <a:t>5. Wiley DJ, Douglas J, </a:t>
            </a:r>
            <a:r>
              <a:rPr lang="en-GB" sz="800" b="0" dirty="0" err="1" smtClean="0">
                <a:latin typeface="Arial" charset="0"/>
              </a:rPr>
              <a:t>Beutner</a:t>
            </a:r>
            <a:r>
              <a:rPr lang="en-GB" sz="800" b="0" dirty="0" smtClean="0">
                <a:latin typeface="Arial" charset="0"/>
              </a:rPr>
              <a:t> K, et al. External genital warts: diagnosis, treatment, and prevention. </a:t>
            </a:r>
            <a:r>
              <a:rPr lang="en-GB" sz="800" b="0" i="1" dirty="0" err="1" smtClean="0">
                <a:latin typeface="Arial" charset="0"/>
              </a:rPr>
              <a:t>Clin</a:t>
            </a:r>
            <a:r>
              <a:rPr lang="en-GB" sz="800" b="0" i="1" dirty="0" smtClean="0">
                <a:latin typeface="Arial" charset="0"/>
              </a:rPr>
              <a:t> Infect Dis</a:t>
            </a:r>
            <a:r>
              <a:rPr lang="en-GB" sz="800" b="0" dirty="0" smtClean="0">
                <a:latin typeface="Arial" charset="0"/>
              </a:rPr>
              <a:t>. 2002;35(</a:t>
            </a:r>
            <a:r>
              <a:rPr lang="en-GB" sz="800" b="0" dirty="0" err="1" smtClean="0">
                <a:latin typeface="Arial" charset="0"/>
              </a:rPr>
              <a:t>suppl</a:t>
            </a:r>
            <a:r>
              <a:rPr lang="en-GB" sz="800" b="0" dirty="0" smtClean="0">
                <a:latin typeface="Arial" charset="0"/>
              </a:rPr>
              <a:t> 2):S210–S224.</a:t>
            </a:r>
          </a:p>
          <a:p>
            <a:pPr eaLnBrk="1" hangingPunct="1">
              <a:lnSpc>
                <a:spcPct val="80000"/>
              </a:lnSpc>
              <a:spcBef>
                <a:spcPct val="0"/>
              </a:spcBef>
            </a:pPr>
            <a:r>
              <a:rPr lang="en-GB" sz="800" b="0" dirty="0" smtClean="0">
                <a:latin typeface="Arial" charset="0"/>
              </a:rPr>
              <a:t>6. Mu</a:t>
            </a:r>
            <a:r>
              <a:rPr lang="en-US" sz="800" b="0" dirty="0" smtClean="0">
                <a:latin typeface="Arial" charset="0"/>
              </a:rPr>
              <a:t>ñ</a:t>
            </a:r>
            <a:r>
              <a:rPr lang="en-GB" sz="800" b="0" dirty="0" err="1" smtClean="0">
                <a:latin typeface="Arial" charset="0"/>
              </a:rPr>
              <a:t>oz</a:t>
            </a:r>
            <a:r>
              <a:rPr lang="en-GB" sz="800" b="0" dirty="0" smtClean="0">
                <a:latin typeface="Arial" charset="0"/>
              </a:rPr>
              <a:t> N, Bosch FX, de </a:t>
            </a:r>
            <a:r>
              <a:rPr lang="en-GB" sz="800" b="0" dirty="0" err="1" smtClean="0">
                <a:latin typeface="Arial" charset="0"/>
              </a:rPr>
              <a:t>Sanjosé</a:t>
            </a:r>
            <a:r>
              <a:rPr lang="en-GB" sz="800" b="0" dirty="0" smtClean="0">
                <a:latin typeface="Arial" charset="0"/>
              </a:rPr>
              <a:t> S et al. Epidemiologic classification of human papillomavirus types associated with cervical cancer. </a:t>
            </a:r>
            <a:r>
              <a:rPr lang="en-GB" sz="800" b="0" i="1" dirty="0" smtClean="0">
                <a:latin typeface="Arial" charset="0"/>
              </a:rPr>
              <a:t>N </a:t>
            </a:r>
            <a:r>
              <a:rPr lang="en-GB" sz="800" b="0" i="1" dirty="0" err="1" smtClean="0">
                <a:latin typeface="Arial" charset="0"/>
              </a:rPr>
              <a:t>Engl</a:t>
            </a:r>
            <a:r>
              <a:rPr lang="en-GB" sz="800" b="0" i="1" dirty="0" smtClean="0">
                <a:latin typeface="Arial" charset="0"/>
              </a:rPr>
              <a:t> J Med.</a:t>
            </a:r>
            <a:r>
              <a:rPr lang="en-GB" sz="800" b="0" dirty="0" smtClean="0">
                <a:latin typeface="Arial" charset="0"/>
              </a:rPr>
              <a:t> 2003;348:518–527.</a:t>
            </a:r>
          </a:p>
          <a:p>
            <a:pPr eaLnBrk="1" hangingPunct="1">
              <a:lnSpc>
                <a:spcPct val="80000"/>
              </a:lnSpc>
              <a:spcBef>
                <a:spcPct val="0"/>
              </a:spcBef>
            </a:pPr>
            <a:r>
              <a:rPr lang="en-GB" sz="800" b="0" dirty="0" smtClean="0">
                <a:latin typeface="Arial" charset="0"/>
              </a:rPr>
              <a:t>7. Clifford GM, Smith </a:t>
            </a:r>
            <a:r>
              <a:rPr lang="en-GB" sz="800" b="0" dirty="0" err="1" smtClean="0">
                <a:latin typeface="Arial" charset="0"/>
              </a:rPr>
              <a:t>JS</a:t>
            </a:r>
            <a:r>
              <a:rPr lang="en-GB" sz="800" b="0" dirty="0" smtClean="0">
                <a:latin typeface="Arial" charset="0"/>
              </a:rPr>
              <a:t>, </a:t>
            </a:r>
            <a:r>
              <a:rPr lang="en-GB" sz="800" b="0" dirty="0" err="1" smtClean="0">
                <a:latin typeface="Arial" charset="0"/>
              </a:rPr>
              <a:t>Aguado</a:t>
            </a:r>
            <a:r>
              <a:rPr lang="en-GB" sz="800" b="0" dirty="0" smtClean="0">
                <a:latin typeface="Arial" charset="0"/>
              </a:rPr>
              <a:t> T, et al. Comparison of </a:t>
            </a:r>
            <a:r>
              <a:rPr lang="en-GB" sz="800" b="0" dirty="0" err="1" smtClean="0">
                <a:latin typeface="Arial" charset="0"/>
              </a:rPr>
              <a:t>HPV</a:t>
            </a:r>
            <a:r>
              <a:rPr lang="en-GB" sz="800" b="0" dirty="0" smtClean="0">
                <a:latin typeface="Arial" charset="0"/>
              </a:rPr>
              <a:t> type distribution in high-grade cervical lesions and cervical cancer: a meta-analysis. </a:t>
            </a:r>
            <a:r>
              <a:rPr lang="en-GB" sz="800" b="0" i="1" dirty="0" smtClean="0">
                <a:latin typeface="Arial" charset="0"/>
              </a:rPr>
              <a:t>Br J Cancer</a:t>
            </a:r>
            <a:r>
              <a:rPr lang="en-GB" sz="800" b="0" dirty="0" smtClean="0">
                <a:latin typeface="Arial" charset="0"/>
              </a:rPr>
              <a:t>. 2003;89:101–105.</a:t>
            </a:r>
          </a:p>
          <a:p>
            <a:pPr eaLnBrk="1" hangingPunct="1">
              <a:lnSpc>
                <a:spcPct val="80000"/>
              </a:lnSpc>
              <a:spcBef>
                <a:spcPct val="0"/>
              </a:spcBef>
            </a:pPr>
            <a:r>
              <a:rPr lang="en-GB" sz="800" b="0" dirty="0" smtClean="0">
                <a:latin typeface="Arial" charset="0"/>
              </a:rPr>
              <a:t>8. Clifford GM, </a:t>
            </a:r>
            <a:r>
              <a:rPr lang="en-GB" sz="800" b="0" dirty="0" err="1" smtClean="0">
                <a:latin typeface="Arial" charset="0"/>
              </a:rPr>
              <a:t>Rana</a:t>
            </a:r>
            <a:r>
              <a:rPr lang="en-GB" sz="800" b="0" dirty="0" smtClean="0">
                <a:latin typeface="Arial" charset="0"/>
              </a:rPr>
              <a:t> </a:t>
            </a:r>
            <a:r>
              <a:rPr lang="en-GB" sz="800" b="0" dirty="0" err="1" smtClean="0">
                <a:latin typeface="Arial" charset="0"/>
              </a:rPr>
              <a:t>RK</a:t>
            </a:r>
            <a:r>
              <a:rPr lang="en-GB" sz="800" b="0" dirty="0" smtClean="0">
                <a:latin typeface="Arial" charset="0"/>
              </a:rPr>
              <a:t>, </a:t>
            </a:r>
            <a:r>
              <a:rPr lang="en-GB" sz="800" b="0" dirty="0" err="1" smtClean="0">
                <a:latin typeface="Arial" charset="0"/>
              </a:rPr>
              <a:t>Franceschi</a:t>
            </a:r>
            <a:r>
              <a:rPr lang="en-GB" sz="800" b="0" dirty="0" smtClean="0">
                <a:latin typeface="Arial" charset="0"/>
              </a:rPr>
              <a:t> S, et al. Human papillomavirus genotype distribution in low-grade cervical lesions: comparison by geographic region and with cervical cancer. </a:t>
            </a:r>
            <a:r>
              <a:rPr lang="en-GB" sz="800" b="0" i="1" dirty="0" smtClean="0">
                <a:latin typeface="Arial" charset="0"/>
              </a:rPr>
              <a:t>Cancer </a:t>
            </a:r>
            <a:r>
              <a:rPr lang="en-GB" sz="800" b="0" i="1" dirty="0" err="1" smtClean="0">
                <a:latin typeface="Arial" charset="0"/>
              </a:rPr>
              <a:t>Epidemiol</a:t>
            </a:r>
            <a:r>
              <a:rPr lang="en-GB" sz="800" b="0" i="1" dirty="0" smtClean="0">
                <a:latin typeface="Arial" charset="0"/>
              </a:rPr>
              <a:t> Biomarkers Prev.</a:t>
            </a:r>
            <a:r>
              <a:rPr lang="en-GB" sz="800" b="0" dirty="0" smtClean="0">
                <a:latin typeface="Arial" charset="0"/>
              </a:rPr>
              <a:t> 2005;14:1157–1164. </a:t>
            </a:r>
            <a:endParaRPr lang="en-US" sz="800" b="0" dirty="0" smtClean="0">
              <a:latin typeface="Arial" charset="0"/>
            </a:endParaRPr>
          </a:p>
          <a:p>
            <a:pPr eaLnBrk="1" hangingPunct="1">
              <a:lnSpc>
                <a:spcPct val="80000"/>
              </a:lnSpc>
              <a:spcBef>
                <a:spcPct val="0"/>
              </a:spcBef>
            </a:pPr>
            <a:r>
              <a:rPr lang="en-US" sz="800" b="0" dirty="0" smtClean="0">
                <a:latin typeface="Arial" charset="0"/>
              </a:rPr>
              <a:t>9. Gissmann L, Wolnik L, Ikenberg H, Koldovsky U, Schnurch HG, zur Hausen H. Human papillomavirus types 6 and 11 DNA sequences in genital and laryngeal papillomas and in some cervical cancers. </a:t>
            </a:r>
            <a:r>
              <a:rPr lang="en-US" sz="800" b="0" i="1" dirty="0" smtClean="0">
                <a:latin typeface="Arial" charset="0"/>
              </a:rPr>
              <a:t>Proc Natl Acad Sci</a:t>
            </a:r>
            <a:r>
              <a:rPr lang="en-US" sz="800" b="0" dirty="0" smtClean="0">
                <a:latin typeface="Arial" charset="0"/>
              </a:rPr>
              <a:t> </a:t>
            </a:r>
            <a:r>
              <a:rPr lang="en-US" sz="800" b="0" i="1" dirty="0" smtClean="0">
                <a:latin typeface="Arial" charset="0"/>
              </a:rPr>
              <a:t>USA</a:t>
            </a:r>
            <a:r>
              <a:rPr lang="en-US" sz="800" b="0" dirty="0" smtClean="0">
                <a:latin typeface="Arial" charset="0"/>
              </a:rPr>
              <a:t>. 1983;80:560–563.</a:t>
            </a:r>
          </a:p>
          <a:p>
            <a:pPr eaLnBrk="1" hangingPunct="1">
              <a:lnSpc>
                <a:spcPct val="80000"/>
              </a:lnSpc>
              <a:spcBef>
                <a:spcPct val="0"/>
              </a:spcBef>
            </a:pPr>
            <a:endParaRPr lang="en-US" sz="800" b="0" dirty="0" smtClean="0">
              <a:latin typeface="Arial" charset="0"/>
            </a:endParaRPr>
          </a:p>
          <a:p>
            <a:pPr eaLnBrk="1" hangingPunct="1">
              <a:spcBef>
                <a:spcPct val="0"/>
              </a:spcBef>
            </a:pPr>
            <a:r>
              <a:rPr lang="en-US" sz="800" b="0" dirty="0" smtClean="0">
                <a:latin typeface="Arial" charset="0"/>
              </a:rPr>
              <a:t>Assessing the Annual Economic Burden of Preventing and Treating Anogenital Human Papillomavirus-Related Disease in the US: Analytic Framework and Review of the Literature </a:t>
            </a:r>
          </a:p>
          <a:p>
            <a:pPr eaLnBrk="1" hangingPunct="1">
              <a:spcBef>
                <a:spcPct val="0"/>
              </a:spcBef>
            </a:pPr>
            <a:r>
              <a:rPr lang="en-US" sz="800" b="0" dirty="0" smtClean="0">
                <a:latin typeface="Arial" charset="0"/>
              </a:rPr>
              <a:t>Authors: Insinga, Ralph P.</a:t>
            </a:r>
            <a:r>
              <a:rPr lang="en-US" sz="800" b="0" baseline="30000" dirty="0" smtClean="0">
                <a:latin typeface="Arial" charset="0"/>
                <a:hlinkClick r:id="rId3" action="ppaction://hlinkfile"/>
              </a:rPr>
              <a:t>1</a:t>
            </a:r>
            <a:r>
              <a:rPr lang="en-US" sz="800" b="0" dirty="0" smtClean="0">
                <a:latin typeface="Arial" charset="0"/>
              </a:rPr>
              <a:t>; Dasbach, Erik J.</a:t>
            </a:r>
            <a:r>
              <a:rPr lang="en-US" sz="800" b="0" baseline="30000" dirty="0" smtClean="0">
                <a:latin typeface="Arial" charset="0"/>
                <a:hlinkClick r:id="rId4" action="ppaction://hlinkfile"/>
              </a:rPr>
              <a:t>1</a:t>
            </a:r>
            <a:r>
              <a:rPr lang="en-US" sz="800" b="0" dirty="0" smtClean="0">
                <a:latin typeface="Arial" charset="0"/>
              </a:rPr>
              <a:t>; Elbasha, Elamin H.</a:t>
            </a:r>
            <a:r>
              <a:rPr lang="en-US" sz="800" b="0" baseline="30000" dirty="0" smtClean="0">
                <a:latin typeface="Arial" charset="0"/>
                <a:hlinkClick r:id="rId5" action="ppaction://hlinkfile"/>
              </a:rPr>
              <a:t>1</a:t>
            </a:r>
            <a:endParaRPr lang="en-US" sz="800" b="0" dirty="0" smtClean="0">
              <a:latin typeface="Arial" charset="0"/>
            </a:endParaRPr>
          </a:p>
          <a:p>
            <a:pPr eaLnBrk="1" hangingPunct="1">
              <a:spcBef>
                <a:spcPct val="0"/>
              </a:spcBef>
            </a:pPr>
            <a:r>
              <a:rPr lang="en-US" sz="800" b="0" dirty="0" smtClean="0">
                <a:latin typeface="Arial" charset="0"/>
              </a:rPr>
              <a:t>Source: </a:t>
            </a:r>
            <a:r>
              <a:rPr lang="en-US" sz="800" b="0" dirty="0" smtClean="0">
                <a:latin typeface="Arial" charset="0"/>
                <a:hlinkClick r:id="rId6" action="ppaction://hlinkfile" tooltip="PharmacoEconomics"/>
              </a:rPr>
              <a:t>PharmacoEconomics</a:t>
            </a:r>
            <a:r>
              <a:rPr lang="en-US" sz="800" b="0" dirty="0" smtClean="0">
                <a:latin typeface="Arial" charset="0"/>
              </a:rPr>
              <a:t>, Volume 23, Number 11, 2005 , pp. 1107-1122(16)</a:t>
            </a:r>
          </a:p>
          <a:p>
            <a:pPr eaLnBrk="1" hangingPunct="1">
              <a:lnSpc>
                <a:spcPct val="80000"/>
              </a:lnSpc>
              <a:spcBef>
                <a:spcPct val="0"/>
              </a:spcBef>
            </a:pPr>
            <a:endParaRPr lang="en-US" sz="800" b="0" dirty="0" smtClean="0">
              <a:latin typeface="Arial" charset="0"/>
            </a:endParaRPr>
          </a:p>
          <a:p>
            <a:pPr eaLnBrk="1" hangingPunct="1">
              <a:lnSpc>
                <a:spcPct val="80000"/>
              </a:lnSpc>
              <a:spcBef>
                <a:spcPct val="0"/>
              </a:spcBef>
            </a:pPr>
            <a:endParaRPr lang="en-US" sz="800" b="0"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next section will focus</a:t>
            </a:r>
            <a:r>
              <a:rPr lang="en-US" baseline="0" smtClean="0"/>
              <a:t> on HPV vaccine.</a:t>
            </a:r>
            <a:endParaRPr lang="en-US"/>
          </a:p>
        </p:txBody>
      </p:sp>
      <p:sp>
        <p:nvSpPr>
          <p:cNvPr id="4" name="Slide Number Placeholder 3"/>
          <p:cNvSpPr>
            <a:spLocks noGrp="1"/>
          </p:cNvSpPr>
          <p:nvPr>
            <p:ph type="sldNum" sz="quarter" idx="10"/>
          </p:nvPr>
        </p:nvSpPr>
        <p:spPr/>
        <p:txBody>
          <a:bodyPr/>
          <a:lstStyle/>
          <a:p>
            <a:fld id="{A14D4842-1DC4-4090-AF51-000CDFC140E5}" type="slidenum">
              <a:rPr lang="en-US" smtClean="0"/>
              <a:t>21</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HPV vaccines are made from virus-like particles that cannot cause infection with HPV or cause cancer.  HPV vaccines produce a better immune response than an HPV infection.</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0BC40-AD7F-4D51-9B41-4FAFF2381C8D}" type="slidenum">
              <a:rPr lang="en-US"/>
              <a:pPr fontAlgn="base">
                <a:spcBef>
                  <a:spcPct val="0"/>
                </a:spcBef>
                <a:spcAft>
                  <a:spcPct val="0"/>
                </a:spcAft>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smtClean="0"/>
              <a:t>There are two brands of HPV vaccine on the market.  This slide was developed at the request of healthcare providers who wanted to see a side-by-side</a:t>
            </a:r>
            <a:r>
              <a:rPr lang="en-US" b="0" baseline="0" smtClean="0"/>
              <a:t> comparison of the two vaccines.</a:t>
            </a:r>
          </a:p>
          <a:p>
            <a:endParaRPr lang="en-US" b="0" baseline="0" smtClean="0"/>
          </a:p>
          <a:p>
            <a:r>
              <a:rPr lang="en-US" sz="1200" b="0" i="0" u="none" strike="noStrike" kern="1200" baseline="0" smtClean="0">
                <a:solidFill>
                  <a:schemeClr val="tx1"/>
                </a:solidFill>
                <a:latin typeface="+mn-lt"/>
                <a:ea typeface="+mn-ea"/>
                <a:cs typeface="+mn-cs"/>
              </a:rPr>
              <a:t>No clinical trial data are currently available to demonstrate efficacy for prevention of oropharyngeal or penile cancers. However, because many of these are attributable to HPV16, the HPV vaccine is likely to offer protection against these cancers as well. </a:t>
            </a:r>
            <a:endParaRPr lang="en-US"/>
          </a:p>
        </p:txBody>
      </p:sp>
      <p:sp>
        <p:nvSpPr>
          <p:cNvPr id="4" name="Slide Number Placeholder 3"/>
          <p:cNvSpPr>
            <a:spLocks noGrp="1"/>
          </p:cNvSpPr>
          <p:nvPr>
            <p:ph type="sldNum" sz="quarter" idx="10"/>
          </p:nvPr>
        </p:nvSpPr>
        <p:spPr/>
        <p:txBody>
          <a:bodyPr/>
          <a:lstStyle/>
          <a:p>
            <a:fld id="{12066194-66AB-4DEC-853C-F815430BF54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3802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shows the evolution of HPV vaccine recommendations in the US.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Females: </a:t>
            </a:r>
          </a:p>
          <a:p>
            <a:r>
              <a:rPr lang="en-US" sz="2800" dirty="0" smtClean="0"/>
              <a:t>Either bivalent HPV vaccine (Cervarix) or quadrivalent HPV vaccine (Gardasil) recommended for girls at age 11 or 12 years for prevention of cervical cancer and precancer</a:t>
            </a:r>
          </a:p>
          <a:p>
            <a:pPr lvl="1"/>
            <a:r>
              <a:rPr lang="en-US" sz="2400" dirty="0" smtClean="0"/>
              <a:t>Also for girls 13 through 26 who haven’t started or completed series</a:t>
            </a:r>
          </a:p>
          <a:p>
            <a:pPr lvl="1"/>
            <a:r>
              <a:rPr lang="en-US" sz="2400" dirty="0" smtClean="0"/>
              <a:t>Quadrivalent HPV vaccine (Gardasil) also for prevention of vaginal, vulvar, and anal cancers, as well as genital warts.</a:t>
            </a:r>
            <a:endParaRPr lang="en-US" dirty="0" smtClean="0"/>
          </a:p>
          <a:p>
            <a:endParaRPr lang="en-US" dirty="0" smtClean="0"/>
          </a:p>
          <a:p>
            <a:r>
              <a:rPr lang="en-US" dirty="0" smtClean="0"/>
              <a:t>Males:</a:t>
            </a:r>
          </a:p>
          <a:p>
            <a:r>
              <a:rPr lang="en-US" dirty="0" smtClean="0"/>
              <a:t>Quadrivalent HPV vaccine (Gardasil) recommended for boys at age 11 or 12 years for prevention of anal cancer and genital warts</a:t>
            </a:r>
          </a:p>
          <a:p>
            <a:pPr lvl="1"/>
            <a:r>
              <a:rPr lang="en-US" dirty="0" smtClean="0"/>
              <a:t>Also for boys 13 through 21 who haven’t started or completed series</a:t>
            </a:r>
          </a:p>
          <a:p>
            <a:pPr lvl="1"/>
            <a:r>
              <a:rPr lang="en-US" dirty="0" smtClean="0"/>
              <a:t>Young men, 22 through 26 years of age, may get the vaccine</a:t>
            </a:r>
          </a:p>
          <a:p>
            <a:pPr lvl="1"/>
            <a:r>
              <a:rPr lang="en-US" dirty="0" smtClean="0"/>
              <a:t>Teen boys through age 26 who identify as gay or bisexual and haven’t started or completed series should be vaccinated</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25</a:t>
            </a:fld>
            <a:endParaRPr lang="en-US"/>
          </a:p>
        </p:txBody>
      </p:sp>
    </p:spTree>
    <p:extLst>
      <p:ext uri="{BB962C8B-B14F-4D97-AF65-F5344CB8AC3E}">
        <p14:creationId xmlns:p14="http://schemas.microsoft.com/office/powerpoint/2010/main" val="3837557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ACIP recommended schedule for the 3-dose series is 0, 1 to 2 months and 6 months for either vaccine. </a:t>
            </a:r>
          </a:p>
          <a:p>
            <a:endParaRPr lang="en-US"/>
          </a:p>
          <a:p>
            <a:r>
              <a:rPr lang="en-US" smtClean="0"/>
              <a:t>(The FDA-approved schedule for HPV4 is 3 doses at 0, 2, and 6 months. The schedule is slightly different for HPV2- 3 doses at 0 , ONE and 6 months. ACIP reconciled this difference by recommending a schedule of 0, 1 to 2 months, and 6 months for either vaccine. )</a:t>
            </a:r>
          </a:p>
          <a:p>
            <a:endParaRPr lang="en-US" smtClean="0"/>
          </a:p>
          <a:p>
            <a:r>
              <a:rPr lang="en-US" smtClean="0"/>
              <a:t>The minimum intervals for both vaccines are 4 weeks between the first and second doses, 12 weeks between the second and third doses, and 24 weeks between the first and third doses. However, minimum intervals between doses should NOT be used for routine HPV vaccination. There are almost no situations where a compressed or accelerated schedule is needed. </a:t>
            </a:r>
          </a:p>
          <a:p>
            <a:endParaRPr lang="en-US"/>
          </a:p>
          <a:p>
            <a:r>
              <a:rPr lang="en-US" smtClean="0"/>
              <a:t>Remember that the series can be started as early as 9 years of age.</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400">
                <a:solidFill>
                  <a:schemeClr val="tx1"/>
                </a:solidFill>
                <a:latin typeface="Times New Roman" pitchFamily="18" charset="0"/>
              </a:defRPr>
            </a:lvl1pPr>
            <a:lvl2pPr marL="757066" indent="-291179" eaLnBrk="0" hangingPunct="0">
              <a:defRPr sz="5400">
                <a:solidFill>
                  <a:schemeClr val="tx1"/>
                </a:solidFill>
                <a:latin typeface="Times New Roman" pitchFamily="18" charset="0"/>
              </a:defRPr>
            </a:lvl2pPr>
            <a:lvl3pPr marL="1164717" indent="-232943" eaLnBrk="0" hangingPunct="0">
              <a:defRPr sz="5400">
                <a:solidFill>
                  <a:schemeClr val="tx1"/>
                </a:solidFill>
                <a:latin typeface="Times New Roman" pitchFamily="18" charset="0"/>
              </a:defRPr>
            </a:lvl3pPr>
            <a:lvl4pPr marL="1630604" indent="-232943" eaLnBrk="0" hangingPunct="0">
              <a:defRPr sz="5400">
                <a:solidFill>
                  <a:schemeClr val="tx1"/>
                </a:solidFill>
                <a:latin typeface="Times New Roman" pitchFamily="18" charset="0"/>
              </a:defRPr>
            </a:lvl4pPr>
            <a:lvl5pPr marL="2096491" indent="-232943" eaLnBrk="0" hangingPunct="0">
              <a:defRPr sz="5400">
                <a:solidFill>
                  <a:schemeClr val="tx1"/>
                </a:solidFill>
                <a:latin typeface="Times New Roman" pitchFamily="18" charset="0"/>
              </a:defRPr>
            </a:lvl5pPr>
            <a:lvl6pPr marL="2562377" indent="-232943" eaLnBrk="0" fontAlgn="base" hangingPunct="0">
              <a:spcBef>
                <a:spcPct val="0"/>
              </a:spcBef>
              <a:spcAft>
                <a:spcPct val="0"/>
              </a:spcAft>
              <a:defRPr sz="5400">
                <a:solidFill>
                  <a:schemeClr val="tx1"/>
                </a:solidFill>
                <a:latin typeface="Times New Roman" pitchFamily="18" charset="0"/>
              </a:defRPr>
            </a:lvl6pPr>
            <a:lvl7pPr marL="3028264" indent="-232943" eaLnBrk="0" fontAlgn="base" hangingPunct="0">
              <a:spcBef>
                <a:spcPct val="0"/>
              </a:spcBef>
              <a:spcAft>
                <a:spcPct val="0"/>
              </a:spcAft>
              <a:defRPr sz="5400">
                <a:solidFill>
                  <a:schemeClr val="tx1"/>
                </a:solidFill>
                <a:latin typeface="Times New Roman" pitchFamily="18" charset="0"/>
              </a:defRPr>
            </a:lvl7pPr>
            <a:lvl8pPr marL="3494151" indent="-232943" eaLnBrk="0" fontAlgn="base" hangingPunct="0">
              <a:spcBef>
                <a:spcPct val="0"/>
              </a:spcBef>
              <a:spcAft>
                <a:spcPct val="0"/>
              </a:spcAft>
              <a:defRPr sz="5400">
                <a:solidFill>
                  <a:schemeClr val="tx1"/>
                </a:solidFill>
                <a:latin typeface="Times New Roman" pitchFamily="18" charset="0"/>
              </a:defRPr>
            </a:lvl8pPr>
            <a:lvl9pPr marL="3960038" indent="-232943" eaLnBrk="0" fontAlgn="base" hangingPunct="0">
              <a:spcBef>
                <a:spcPct val="0"/>
              </a:spcBef>
              <a:spcAft>
                <a:spcPct val="0"/>
              </a:spcAft>
              <a:defRPr sz="5400">
                <a:solidFill>
                  <a:schemeClr val="tx1"/>
                </a:solidFill>
                <a:latin typeface="Times New Roman" pitchFamily="18" charset="0"/>
              </a:defRPr>
            </a:lvl9pPr>
          </a:lstStyle>
          <a:p>
            <a:pPr eaLnBrk="1" hangingPunct="1"/>
            <a:fld id="{72F2D8C7-DB82-4C80-A528-4C8520CA75F6}" type="slidenum">
              <a:rPr lang="en-US" sz="1200"/>
              <a:pPr eaLnBrk="1" hangingPunct="1"/>
              <a:t>26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dirty="0" smtClean="0"/>
              <a:t>: Please have speaker add any financial disclosure</a:t>
            </a:r>
            <a:r>
              <a:rPr lang="en-US" baseline="0" dirty="0" smtClean="0"/>
              <a:t>s or conflicts of interest to this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a:t>
            </a:fld>
            <a:endParaRPr lang="en-US"/>
          </a:p>
        </p:txBody>
      </p:sp>
    </p:spTree>
    <p:extLst>
      <p:ext uri="{BB962C8B-B14F-4D97-AF65-F5344CB8AC3E}">
        <p14:creationId xmlns:p14="http://schemas.microsoft.com/office/powerpoint/2010/main" val="49759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assumes no efficacy for &lt;3 doses, stable cervical cancer and HPV-associated age adjusted risk (absent vaccination), models difference between preventable cervical cancers with 30% vaccinated vs. 80% - Full results suggest each year, 4,400 of these girls/future women will develop cervical cancer and 1400 will die from it – despite strong screening program</a:t>
            </a:r>
            <a:endParaRPr lang="en-US" dirty="0"/>
          </a:p>
        </p:txBody>
      </p:sp>
      <p:sp>
        <p:nvSpPr>
          <p:cNvPr id="4" name="Slide Number Placeholder 3"/>
          <p:cNvSpPr>
            <a:spLocks noGrp="1"/>
          </p:cNvSpPr>
          <p:nvPr>
            <p:ph type="sldNum" sz="quarter" idx="10"/>
          </p:nvPr>
        </p:nvSpPr>
        <p:spPr/>
        <p:txBody>
          <a:bodyPr/>
          <a:lstStyle/>
          <a:p>
            <a:fld id="{190B1C99-3A1F-4F15-BF90-75AA4A0291E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12896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smtClean="0"/>
              <a:t>The most common adverse events reported are considered mild</a:t>
            </a:r>
          </a:p>
          <a:p>
            <a:r>
              <a:rPr lang="en-US" sz="2800" smtClean="0"/>
              <a:t>For serious adverse events reported, no unusual pattern or clustering that suggest events were caused by the HPV vaccine</a:t>
            </a:r>
          </a:p>
          <a:p>
            <a:r>
              <a:rPr lang="en-US" sz="2800" smtClean="0"/>
              <a:t>These findings are similar to the safety reviews of MCV4 and </a:t>
            </a:r>
            <a:r>
              <a:rPr lang="en-US" sz="2800" err="1" smtClean="0"/>
              <a:t>Tdap</a:t>
            </a:r>
            <a:r>
              <a:rPr lang="en-US" sz="2800" smtClean="0"/>
              <a:t> vaccines</a:t>
            </a:r>
          </a:p>
          <a:p>
            <a:r>
              <a:rPr lang="en-US" sz="2800" smtClean="0"/>
              <a:t>62 million doses of HPV vaccine distributed in US since 2006 through December 2013</a:t>
            </a:r>
          </a:p>
          <a:p>
            <a:endParaRPr lang="en-US" sz="2800" smtClean="0"/>
          </a:p>
          <a:p>
            <a:endParaRPr lang="en-US" sz="2800" smtClean="0"/>
          </a:p>
          <a:p>
            <a:r>
              <a:rPr lang="en-US" sz="2800" smtClean="0"/>
              <a:t>Australia (80% of school-aged girls vaccinated)</a:t>
            </a:r>
          </a:p>
          <a:p>
            <a:pPr lvl="1"/>
            <a:r>
              <a:rPr lang="en-US" sz="2200" b="0" smtClean="0"/>
              <a:t>High-grade cervical lesions have declined in women less than 18 years of age</a:t>
            </a:r>
          </a:p>
          <a:p>
            <a:pPr lvl="1"/>
            <a:r>
              <a:rPr lang="en-US" sz="2200" b="0" smtClean="0"/>
              <a:t>For 15-24 year old females, the proportion of genital warts cases declined by 85%</a:t>
            </a:r>
          </a:p>
          <a:p>
            <a:pPr lvl="1"/>
            <a:r>
              <a:rPr lang="en-US" sz="2200" b="0" smtClean="0"/>
              <a:t>Genital warts have declined by 71% among males of the same age, indicating herd immunity</a:t>
            </a:r>
          </a:p>
          <a:p>
            <a:r>
              <a:rPr lang="en-US" sz="2800" smtClean="0"/>
              <a:t>United States (33% of teens fully vaccinated)</a:t>
            </a:r>
          </a:p>
          <a:p>
            <a:pPr lvl="1"/>
            <a:r>
              <a:rPr lang="en-US" sz="2200" b="0" smtClean="0"/>
              <a:t> 56% decline in HPV 6/11/16/18 in girls age 14-19</a:t>
            </a:r>
          </a:p>
          <a:p>
            <a:pPr lvl="1"/>
            <a:r>
              <a:rPr lang="en-US" sz="2200" b="0" smtClean="0"/>
              <a:t>Substantial decrease in genital warts among female military under age 26 between 2007 to 2010</a:t>
            </a:r>
          </a:p>
          <a:p>
            <a:endParaRPr lang="en-US" sz="2600" b="0" smtClean="0"/>
          </a:p>
          <a:p>
            <a:pPr>
              <a:defRPr/>
            </a:pPr>
            <a:r>
              <a:rPr lang="en-US" smtClean="0"/>
              <a:t>Studies suggest that vaccine protection is long-lasting; no evidence of waning immunity</a:t>
            </a:r>
          </a:p>
          <a:p>
            <a:pPr lvl="1">
              <a:defRPr/>
            </a:pPr>
            <a:r>
              <a:rPr lang="en-US" sz="2800" b="0" smtClean="0"/>
              <a:t>Available evidence indicates protection for at least 8-10 years</a:t>
            </a:r>
          </a:p>
          <a:p>
            <a:pPr lvl="1">
              <a:defRPr/>
            </a:pPr>
            <a:r>
              <a:rPr lang="en-US" sz="2800" b="0" smtClean="0"/>
              <a:t>Multiple cohort studies are in progress to monitor the duration of immunity</a:t>
            </a:r>
          </a:p>
          <a:p>
            <a:pPr lvl="0"/>
            <a:endParaRPr lang="en-US" sz="2200" b="0" smtClean="0"/>
          </a:p>
          <a:p>
            <a:pPr lvl="1"/>
            <a:endParaRPr lang="en-US" sz="2200" b="0" smtClean="0"/>
          </a:p>
        </p:txBody>
      </p:sp>
      <p:sp>
        <p:nvSpPr>
          <p:cNvPr id="4" name="Slide Number Placeholder 3"/>
          <p:cNvSpPr>
            <a:spLocks noGrp="1"/>
          </p:cNvSpPr>
          <p:nvPr>
            <p:ph type="sldNum" sz="quarter" idx="10"/>
          </p:nvPr>
        </p:nvSpPr>
        <p:spPr/>
        <p:txBody>
          <a:bodyPr/>
          <a:lstStyle/>
          <a:p>
            <a:fld id="{A14D4842-1DC4-4090-AF51-000CDFC140E5}" type="slidenum">
              <a:rPr lang="en-US" smtClean="0"/>
              <a:t>28</a:t>
            </a:fld>
            <a:endParaRPr lang="en-US"/>
          </a:p>
        </p:txBody>
      </p:sp>
    </p:spTree>
    <p:extLst>
      <p:ext uri="{BB962C8B-B14F-4D97-AF65-F5344CB8AC3E}">
        <p14:creationId xmlns:p14="http://schemas.microsoft.com/office/powerpoint/2010/main" val="415178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next section will focus</a:t>
            </a:r>
            <a:r>
              <a:rPr lang="en-US" baseline="0" smtClean="0"/>
              <a:t> on HPV vaccine.</a:t>
            </a:r>
            <a:endParaRPr lang="en-US"/>
          </a:p>
        </p:txBody>
      </p:sp>
      <p:sp>
        <p:nvSpPr>
          <p:cNvPr id="4" name="Slide Number Placeholder 3"/>
          <p:cNvSpPr>
            <a:spLocks noGrp="1"/>
          </p:cNvSpPr>
          <p:nvPr>
            <p:ph type="sldNum" sz="quarter" idx="10"/>
          </p:nvPr>
        </p:nvSpPr>
        <p:spPr/>
        <p:txBody>
          <a:bodyPr/>
          <a:lstStyle/>
          <a:p>
            <a:fld id="{A14D4842-1DC4-4090-AF51-000CDFC140E5}" type="slidenum">
              <a:rPr lang="en-US" smtClean="0"/>
              <a:t>29</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prstGeom prst="rect">
            <a:avLst/>
          </a:prstGeom>
        </p:spPr>
      </p:sp>
      <p:sp>
        <p:nvSpPr>
          <p:cNvPr id="3" name="Notes Placeholder 2"/>
          <p:cNvSpPr>
            <a:spLocks noGrp="1"/>
          </p:cNvSpPr>
          <p:nvPr>
            <p:ph type="body" idx="1"/>
          </p:nvPr>
        </p:nvSpPr>
        <p:spPr/>
        <p:txBody>
          <a:bodyPr/>
          <a:lstStyle/>
          <a:p>
            <a:r>
              <a:rPr lang="en-US" smtClean="0"/>
              <a:t>As with all vaccines, CDC and FDA continue to monitor the safety of these vaccines very carefully. These vaccine safety studies continue to show that HPV vaccines are safe.</a:t>
            </a:r>
            <a:endParaRPr lang="en-US"/>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14D4842-1DC4-4090-AF51-000CDFC140E5}" type="slidenum">
              <a:rPr lang="en-US" smtClean="0"/>
              <a:t>30</a:t>
            </a:fld>
            <a:endParaRPr lang="en-US"/>
          </a:p>
        </p:txBody>
      </p:sp>
    </p:spTree>
    <p:extLst>
      <p:ext uri="{BB962C8B-B14F-4D97-AF65-F5344CB8AC3E}">
        <p14:creationId xmlns:p14="http://schemas.microsoft.com/office/powerpoint/2010/main" val="2539845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Vaccines continue to be monitored for safety after they are licensed. Following licensure, CDC and FDA primarily use three systems to monitor and evaluate the safety of vaccines, including HPV. These systems can detect rare adverse events that were not identified during pre-licensure clinical trials. Vaccine safety surveillance and other vaccine safety activities help ensure that U.S. vaccines are held to very high standards of safety.</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31</a:t>
            </a:fld>
            <a:endParaRPr lang="en-US"/>
          </a:p>
        </p:txBody>
      </p:sp>
    </p:spTree>
    <p:extLst>
      <p:ext uri="{BB962C8B-B14F-4D97-AF65-F5344CB8AC3E}">
        <p14:creationId xmlns:p14="http://schemas.microsoft.com/office/powerpoint/2010/main" val="4070138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62 million doses of HPV vaccine distributed in US since 2006</a:t>
            </a:r>
          </a:p>
          <a:p>
            <a:r>
              <a:rPr lang="en-US" smtClean="0"/>
              <a:t>HPV vaccine safety findings are similar to the safety reviews of MCV4 and Tdap vaccines</a:t>
            </a:r>
          </a:p>
          <a:p>
            <a:pPr eaLnBrk="1" hangingPunct="1">
              <a:spcBef>
                <a:spcPct val="0"/>
              </a:spcBef>
            </a:pPr>
            <a:endParaRPr lang="en-US"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charset="0"/>
              </a:defRPr>
            </a:lvl1pPr>
            <a:lvl2pPr marL="742845" indent="-285709">
              <a:defRPr>
                <a:solidFill>
                  <a:schemeClr val="tx1"/>
                </a:solidFill>
                <a:latin typeface="Myriad Web Pro" charset="0"/>
              </a:defRPr>
            </a:lvl2pPr>
            <a:lvl3pPr marL="1142838" indent="-228567">
              <a:defRPr>
                <a:solidFill>
                  <a:schemeClr val="tx1"/>
                </a:solidFill>
                <a:latin typeface="Myriad Web Pro" charset="0"/>
              </a:defRPr>
            </a:lvl3pPr>
            <a:lvl4pPr marL="1599973" indent="-228567">
              <a:defRPr>
                <a:solidFill>
                  <a:schemeClr val="tx1"/>
                </a:solidFill>
                <a:latin typeface="Myriad Web Pro" charset="0"/>
              </a:defRPr>
            </a:lvl4pPr>
            <a:lvl5pPr marL="2057109" indent="-228567">
              <a:defRPr>
                <a:solidFill>
                  <a:schemeClr val="tx1"/>
                </a:solidFill>
                <a:latin typeface="Myriad Web Pro" charset="0"/>
              </a:defRPr>
            </a:lvl5pPr>
            <a:lvl6pPr marL="2514243" indent="-228567" fontAlgn="base">
              <a:spcBef>
                <a:spcPct val="0"/>
              </a:spcBef>
              <a:spcAft>
                <a:spcPct val="0"/>
              </a:spcAft>
              <a:defRPr>
                <a:solidFill>
                  <a:schemeClr val="tx1"/>
                </a:solidFill>
                <a:latin typeface="Myriad Web Pro" charset="0"/>
              </a:defRPr>
            </a:lvl6pPr>
            <a:lvl7pPr marL="2971378" indent="-228567" fontAlgn="base">
              <a:spcBef>
                <a:spcPct val="0"/>
              </a:spcBef>
              <a:spcAft>
                <a:spcPct val="0"/>
              </a:spcAft>
              <a:defRPr>
                <a:solidFill>
                  <a:schemeClr val="tx1"/>
                </a:solidFill>
                <a:latin typeface="Myriad Web Pro" charset="0"/>
              </a:defRPr>
            </a:lvl7pPr>
            <a:lvl8pPr marL="3428514" indent="-228567" fontAlgn="base">
              <a:spcBef>
                <a:spcPct val="0"/>
              </a:spcBef>
              <a:spcAft>
                <a:spcPct val="0"/>
              </a:spcAft>
              <a:defRPr>
                <a:solidFill>
                  <a:schemeClr val="tx1"/>
                </a:solidFill>
                <a:latin typeface="Myriad Web Pro" charset="0"/>
              </a:defRPr>
            </a:lvl8pPr>
            <a:lvl9pPr marL="3885649" indent="-228567" fontAlgn="base">
              <a:spcBef>
                <a:spcPct val="0"/>
              </a:spcBef>
              <a:spcAft>
                <a:spcPct val="0"/>
              </a:spcAft>
              <a:defRPr>
                <a:solidFill>
                  <a:schemeClr val="tx1"/>
                </a:solidFill>
                <a:latin typeface="Myriad Web Pro" charset="0"/>
              </a:defRPr>
            </a:lvl9pPr>
          </a:lstStyle>
          <a:p>
            <a:pPr>
              <a:defRPr/>
            </a:pPr>
            <a:fld id="{3AC1B77E-A949-467A-9A02-091427C75DDD}" type="slidenum">
              <a:rPr lang="en-US" smtClean="0">
                <a:solidFill>
                  <a:prstClr val="black"/>
                </a:solidFill>
                <a:latin typeface="Calibri" pitchFamily="34" charset="0"/>
              </a:rPr>
              <a:pPr>
                <a:defRPr/>
              </a:pPr>
              <a:t>32</a:t>
            </a:fld>
            <a:endParaRPr lang="en-US" smtClean="0">
              <a:solidFill>
                <a:prstClr val="black"/>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In the seven years of HPV vaccine safety studies and monitoring that have been conducted since the vaccine was licensed, no serious safety concerns have been identified. Reports to the Vaccine Adverse Event Reporting System (VAERS) have decreased each year since 2008.</a:t>
            </a:r>
          </a:p>
          <a:p>
            <a:endParaRPr lang="en-US"/>
          </a:p>
        </p:txBody>
      </p:sp>
      <p:sp>
        <p:nvSpPr>
          <p:cNvPr id="4" name="Slide Number Placeholder 3"/>
          <p:cNvSpPr>
            <a:spLocks noGrp="1"/>
          </p:cNvSpPr>
          <p:nvPr>
            <p:ph type="sldNum" sz="quarter" idx="10"/>
          </p:nvPr>
        </p:nvSpPr>
        <p:spPr/>
        <p:txBody>
          <a:bodyPr/>
          <a:lstStyle/>
          <a:p>
            <a:fld id="{3E2AD6C3-AE91-42F7-BCB5-8094562FBA62}" type="slidenum">
              <a:rPr lang="en-US" smtClean="0"/>
              <a:pPr/>
              <a:t>33</a:t>
            </a:fld>
            <a:endParaRPr lang="en-US"/>
          </a:p>
        </p:txBody>
      </p:sp>
    </p:spTree>
    <p:extLst>
      <p:ext uri="{BB962C8B-B14F-4D97-AF65-F5344CB8AC3E}">
        <p14:creationId xmlns:p14="http://schemas.microsoft.com/office/powerpoint/2010/main" val="979831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Through March 2013 more than 1.82M doses of quadrivalent HPV vaccine were administered in the VSD, with ~270K doses given to males.</a:t>
            </a:r>
          </a:p>
          <a:p>
            <a:endParaRPr lang="en-US" dirty="0"/>
          </a:p>
        </p:txBody>
      </p:sp>
      <p:sp>
        <p:nvSpPr>
          <p:cNvPr id="4" name="Slide Number Placeholder 3"/>
          <p:cNvSpPr>
            <a:spLocks noGrp="1"/>
          </p:cNvSpPr>
          <p:nvPr>
            <p:ph type="sldNum" sz="quarter" idx="10"/>
          </p:nvPr>
        </p:nvSpPr>
        <p:spPr/>
        <p:txBody>
          <a:bodyPr/>
          <a:lstStyle/>
          <a:p>
            <a:fld id="{3E2AD6C3-AE91-42F7-BCB5-8094562FBA62}" type="slidenum">
              <a:rPr lang="en-US" smtClean="0"/>
              <a:pPr/>
              <a:t>34</a:t>
            </a:fld>
            <a:endParaRPr lang="en-US"/>
          </a:p>
        </p:txBody>
      </p:sp>
    </p:spTree>
    <p:extLst>
      <p:ext uri="{BB962C8B-B14F-4D97-AF65-F5344CB8AC3E}">
        <p14:creationId xmlns:p14="http://schemas.microsoft.com/office/powerpoint/2010/main" val="2542524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TALKING POINTS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35</a:t>
            </a:fld>
            <a:endParaRPr lang="en-US"/>
          </a:p>
        </p:txBody>
      </p:sp>
    </p:spTree>
    <p:extLst>
      <p:ext uri="{BB962C8B-B14F-4D97-AF65-F5344CB8AC3E}">
        <p14:creationId xmlns:p14="http://schemas.microsoft.com/office/powerpoint/2010/main" val="354933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TALKING POINTS</a:t>
            </a:r>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36</a:t>
            </a:fld>
            <a:endParaRPr lang="en-US"/>
          </a:p>
        </p:txBody>
      </p:sp>
    </p:spTree>
    <p:extLst>
      <p:ext uri="{BB962C8B-B14F-4D97-AF65-F5344CB8AC3E}">
        <p14:creationId xmlns:p14="http://schemas.microsoft.com/office/powerpoint/2010/main" val="205040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section will focus on HPV</a:t>
            </a:r>
            <a:r>
              <a:rPr lang="en-US" baseline="0" dirty="0" smtClean="0"/>
              <a:t> infection and disease prevalence.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a:t>
            </a:fld>
            <a:endParaRPr lang="en-US" dirty="0"/>
          </a:p>
        </p:txBody>
      </p:sp>
    </p:spTree>
    <p:extLst>
      <p:ext uri="{BB962C8B-B14F-4D97-AF65-F5344CB8AC3E}">
        <p14:creationId xmlns:p14="http://schemas.microsoft.com/office/powerpoint/2010/main" val="1598929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next section will focus</a:t>
            </a:r>
            <a:r>
              <a:rPr lang="en-US" baseline="0" smtClean="0"/>
              <a:t> on the impact of HPV vaccine.</a:t>
            </a:r>
            <a:endParaRPr lang="en-US"/>
          </a:p>
        </p:txBody>
      </p:sp>
      <p:sp>
        <p:nvSpPr>
          <p:cNvPr id="4" name="Slide Number Placeholder 3"/>
          <p:cNvSpPr>
            <a:spLocks noGrp="1"/>
          </p:cNvSpPr>
          <p:nvPr>
            <p:ph type="sldNum" sz="quarter" idx="10"/>
          </p:nvPr>
        </p:nvSpPr>
        <p:spPr/>
        <p:txBody>
          <a:bodyPr/>
          <a:lstStyle/>
          <a:p>
            <a:fld id="{A14D4842-1DC4-4090-AF51-000CDFC140E5}" type="slidenum">
              <a:rPr lang="en-US" smtClean="0"/>
              <a:t>37</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question we are asked often</a:t>
            </a:r>
            <a:r>
              <a:rPr lang="en-US" sz="1200" kern="1200" baseline="0" dirty="0" smtClean="0">
                <a:solidFill>
                  <a:schemeClr val="tx1"/>
                </a:solidFill>
                <a:effectLst/>
                <a:latin typeface="+mn-lt"/>
                <a:ea typeface="+mn-ea"/>
                <a:cs typeface="+mn-cs"/>
              </a:rPr>
              <a:t> is, “how long will the protection provided by the HPV vaccine last?” </a:t>
            </a:r>
            <a:r>
              <a:rPr lang="en-US" sz="1200" kern="1200" dirty="0" smtClean="0">
                <a:solidFill>
                  <a:schemeClr val="tx1"/>
                </a:solidFill>
                <a:effectLst/>
                <a:latin typeface="+mn-lt"/>
                <a:ea typeface="+mn-ea"/>
                <a:cs typeface="+mn-cs"/>
              </a:rPr>
              <a:t>Studies suggest that vaccine protection is long-lasting.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2010, a review of HPV vaccines was conducted regarding the long-term protection against cervical infection with the human papillomavirus.  At that time the vaccines were shown to provide protection against persistent cervical HPV 16/18 infections for up to 8 years, which was the maximum time of research follow-up at that point. More will be known about the total duration of protection as research continues but at this time there is no evidence of waning immunity such has been seen with the meningococcal conjugate vaccine which now requires a second dose.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information will be updated as additional data regarding duration of protection become available.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Romanowski B. Long term protection against cervical infection with the human papillomavirus: review of currently available vaccines. Hum Vaccin. 2011 Feb;7(2):161-9. </a:t>
            </a:r>
          </a:p>
          <a:p>
            <a:endParaRPr lang="en-US" dirty="0"/>
          </a:p>
        </p:txBody>
      </p:sp>
      <p:sp>
        <p:nvSpPr>
          <p:cNvPr id="4" name="Slide Number Placeholder 3"/>
          <p:cNvSpPr>
            <a:spLocks noGrp="1"/>
          </p:cNvSpPr>
          <p:nvPr>
            <p:ph type="sldNum" sz="quarter" idx="10"/>
          </p:nvPr>
        </p:nvSpPr>
        <p:spPr/>
        <p:txBody>
          <a:bodyPr/>
          <a:lstStyle/>
          <a:p>
            <a:fld id="{74E56174-0605-4B82-AFCE-129D80AEE6F2}" type="slidenum">
              <a:rPr lang="en-US" smtClean="0"/>
              <a:t>38</a:t>
            </a:fld>
            <a:endParaRPr lang="en-US"/>
          </a:p>
        </p:txBody>
      </p:sp>
    </p:spTree>
    <p:extLst>
      <p:ext uri="{BB962C8B-B14F-4D97-AF65-F5344CB8AC3E}">
        <p14:creationId xmlns:p14="http://schemas.microsoft.com/office/powerpoint/2010/main" val="2654185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Post-licensure monitoring is important to evaluate the real-world impact of vaccination on populations, and a variety of activities are underway to assess HPV vaccine impact on early, mid-, and late outcomes. Reduction in vaccine type HPV provides early evidence of impact on infection, and reduction in </a:t>
            </a:r>
            <a:r>
              <a:rPr lang="en-US" sz="1200" kern="1200" dirty="0" err="1" smtClean="0">
                <a:solidFill>
                  <a:schemeClr val="tx1"/>
                </a:solidFill>
                <a:effectLst/>
                <a:latin typeface="+mn-lt"/>
                <a:ea typeface="+mn-ea"/>
                <a:cs typeface="+mn-cs"/>
              </a:rPr>
              <a:t>anogenital</a:t>
            </a:r>
            <a:r>
              <a:rPr lang="en-US" sz="1200" kern="1200" dirty="0" smtClean="0">
                <a:solidFill>
                  <a:schemeClr val="tx1"/>
                </a:solidFill>
                <a:effectLst/>
                <a:latin typeface="+mn-lt"/>
                <a:ea typeface="+mn-ea"/>
                <a:cs typeface="+mn-cs"/>
              </a:rPr>
              <a:t> warts is the first disease to be impacted by the quadrivalent HPV vaccine.  Cervical lesions that are detected through routine screening can be used as mid outcomes, and late outcomes include all HPV-associated cancers.</a:t>
            </a:r>
          </a:p>
          <a:p>
            <a:endParaRPr lang="en-US" dirty="0"/>
          </a:p>
        </p:txBody>
      </p:sp>
      <p:sp>
        <p:nvSpPr>
          <p:cNvPr id="4" name="Slide Number Placeholder 3"/>
          <p:cNvSpPr>
            <a:spLocks noGrp="1"/>
          </p:cNvSpPr>
          <p:nvPr>
            <p:ph type="sldNum" sz="quarter" idx="10"/>
          </p:nvPr>
        </p:nvSpPr>
        <p:spPr/>
        <p:txBody>
          <a:bodyPr/>
          <a:lstStyle/>
          <a:p>
            <a:fld id="{A235FDFA-3ED8-4249-B01A-1BB32603891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527207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prstGeom prst="rect">
            <a:avLst/>
          </a:prstGeom>
        </p:spPr>
      </p:sp>
      <p:sp>
        <p:nvSpPr>
          <p:cNvPr id="3" name="Notes Placeholder 2"/>
          <p:cNvSpPr>
            <a:spLocks noGrp="1"/>
          </p:cNvSpPr>
          <p:nvPr>
            <p:ph type="body" idx="1"/>
          </p:nvPr>
        </p:nvSpPr>
        <p:spPr/>
        <p:txBody>
          <a:bodyPr/>
          <a:lstStyle/>
          <a:p>
            <a:r>
              <a:rPr lang="en-US" smtClean="0"/>
              <a:t>The CDC used data collected from the </a:t>
            </a:r>
            <a:r>
              <a:rPr lang="en-US"/>
              <a:t>National Health and Nutrition Examination Survey (NHANES)  to determine prevalence of HPV infection before and after HPV vaccine introduction.  HPV prevalence declined by half after vaccine introduction in 14-19 year olds.  This is the age group we’d expect to see an impact with. The study also showed that the vaccine is very effective which is what was seen during the prelicensure clinical trials.</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14D4842-1DC4-4090-AF51-000CDFC140E5}" type="slidenum">
              <a:rPr lang="en-US" smtClean="0"/>
              <a:t>40</a:t>
            </a:fld>
            <a:endParaRPr lang="en-US"/>
          </a:p>
        </p:txBody>
      </p:sp>
    </p:spTree>
    <p:extLst>
      <p:ext uri="{BB962C8B-B14F-4D97-AF65-F5344CB8AC3E}">
        <p14:creationId xmlns:p14="http://schemas.microsoft.com/office/powerpoint/2010/main" val="4151781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9D933-B60B-4788-8264-2407ED68C6D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122717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prstGeom prst="rect">
            <a:avLst/>
          </a:prstGeom>
        </p:spPr>
      </p:sp>
      <p:sp>
        <p:nvSpPr>
          <p:cNvPr id="3" name="Notes Placeholder 2"/>
          <p:cNvSpPr>
            <a:spLocks noGrp="1"/>
          </p:cNvSpPr>
          <p:nvPr>
            <p:ph type="body" idx="1"/>
          </p:nvPr>
        </p:nvSpPr>
        <p:spPr/>
        <p:txBody>
          <a:bodyPr/>
          <a:lstStyle/>
          <a:p>
            <a:r>
              <a:rPr lang="en-US" smtClean="0"/>
              <a:t>Similar declines in HPV prevalence</a:t>
            </a:r>
            <a:r>
              <a:rPr lang="en-US" baseline="0" smtClean="0"/>
              <a:t> have been demonstrated </a:t>
            </a:r>
            <a:r>
              <a:rPr lang="en-US" smtClean="0"/>
              <a:t>in smaller</a:t>
            </a:r>
            <a:r>
              <a:rPr lang="en-US" baseline="0" smtClean="0"/>
              <a:t> studies conducted in primary care clinics</a:t>
            </a:r>
            <a:endParaRPr lang="en-US"/>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14D4842-1DC4-4090-AF51-000CDFC140E5}" type="slidenum">
              <a:rPr lang="en-US" smtClean="0"/>
              <a:t>42</a:t>
            </a:fld>
            <a:endParaRPr lang="en-US"/>
          </a:p>
        </p:txBody>
      </p:sp>
    </p:spTree>
    <p:extLst>
      <p:ext uri="{BB962C8B-B14F-4D97-AF65-F5344CB8AC3E}">
        <p14:creationId xmlns:p14="http://schemas.microsoft.com/office/powerpoint/2010/main" val="538669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Australia has high HPV vaccine coverage and has seen declines</a:t>
            </a:r>
            <a:r>
              <a:rPr lang="en-US" baseline="0" dirty="0" smtClean="0"/>
              <a:t> prevalence of HPV infections, pre-cancerous lesions, and genital warts in young women.  HPV vaccine </a:t>
            </a:r>
            <a:r>
              <a:rPr lang="en-US" baseline="0" dirty="0" smtClean="0"/>
              <a:t>was </a:t>
            </a:r>
            <a:r>
              <a:rPr lang="en-US" baseline="0" dirty="0" smtClean="0"/>
              <a:t>only recommended for girls in </a:t>
            </a:r>
            <a:r>
              <a:rPr lang="en-US" baseline="0" dirty="0" smtClean="0"/>
              <a:t>Australia until 2012, </a:t>
            </a:r>
            <a:r>
              <a:rPr lang="en-US" baseline="0" dirty="0" smtClean="0"/>
              <a:t>yet they have seen a decline in genital warts in young men, which shows that there has been a decrease in transmission of HPV.</a:t>
            </a:r>
          </a:p>
          <a:p>
            <a:endParaRPr lang="en-US" dirty="0"/>
          </a:p>
        </p:txBody>
      </p:sp>
      <p:sp>
        <p:nvSpPr>
          <p:cNvPr id="4" name="Slide Number Placeholder 3"/>
          <p:cNvSpPr>
            <a:spLocks noGrp="1"/>
          </p:cNvSpPr>
          <p:nvPr>
            <p:ph type="sldNum" sz="quarter" idx="10"/>
          </p:nvPr>
        </p:nvSpPr>
        <p:spPr/>
        <p:txBody>
          <a:bodyPr/>
          <a:lstStyle/>
          <a:p>
            <a:fld id="{5569D933-B60B-4788-8264-2407ED68C6D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22717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NEED TALKING POINTS</a:t>
            </a:r>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charset="0"/>
              </a:defRPr>
            </a:lvl1pPr>
            <a:lvl2pPr marL="742845" indent="-285709">
              <a:defRPr>
                <a:solidFill>
                  <a:schemeClr val="tx1"/>
                </a:solidFill>
                <a:latin typeface="Myriad Web Pro" charset="0"/>
              </a:defRPr>
            </a:lvl2pPr>
            <a:lvl3pPr marL="1142838" indent="-228567">
              <a:defRPr>
                <a:solidFill>
                  <a:schemeClr val="tx1"/>
                </a:solidFill>
                <a:latin typeface="Myriad Web Pro" charset="0"/>
              </a:defRPr>
            </a:lvl3pPr>
            <a:lvl4pPr marL="1599973" indent="-228567">
              <a:defRPr>
                <a:solidFill>
                  <a:schemeClr val="tx1"/>
                </a:solidFill>
                <a:latin typeface="Myriad Web Pro" charset="0"/>
              </a:defRPr>
            </a:lvl4pPr>
            <a:lvl5pPr marL="2057109" indent="-228567">
              <a:defRPr>
                <a:solidFill>
                  <a:schemeClr val="tx1"/>
                </a:solidFill>
                <a:latin typeface="Myriad Web Pro" charset="0"/>
              </a:defRPr>
            </a:lvl5pPr>
            <a:lvl6pPr marL="2514243" indent="-228567" fontAlgn="base">
              <a:spcBef>
                <a:spcPct val="0"/>
              </a:spcBef>
              <a:spcAft>
                <a:spcPct val="0"/>
              </a:spcAft>
              <a:defRPr>
                <a:solidFill>
                  <a:schemeClr val="tx1"/>
                </a:solidFill>
                <a:latin typeface="Myriad Web Pro" charset="0"/>
              </a:defRPr>
            </a:lvl6pPr>
            <a:lvl7pPr marL="2971378" indent="-228567" fontAlgn="base">
              <a:spcBef>
                <a:spcPct val="0"/>
              </a:spcBef>
              <a:spcAft>
                <a:spcPct val="0"/>
              </a:spcAft>
              <a:defRPr>
                <a:solidFill>
                  <a:schemeClr val="tx1"/>
                </a:solidFill>
                <a:latin typeface="Myriad Web Pro" charset="0"/>
              </a:defRPr>
            </a:lvl7pPr>
            <a:lvl8pPr marL="3428514" indent="-228567" fontAlgn="base">
              <a:spcBef>
                <a:spcPct val="0"/>
              </a:spcBef>
              <a:spcAft>
                <a:spcPct val="0"/>
              </a:spcAft>
              <a:defRPr>
                <a:solidFill>
                  <a:schemeClr val="tx1"/>
                </a:solidFill>
                <a:latin typeface="Myriad Web Pro" charset="0"/>
              </a:defRPr>
            </a:lvl8pPr>
            <a:lvl9pPr marL="3885649" indent="-228567" fontAlgn="base">
              <a:spcBef>
                <a:spcPct val="0"/>
              </a:spcBef>
              <a:spcAft>
                <a:spcPct val="0"/>
              </a:spcAft>
              <a:defRPr>
                <a:solidFill>
                  <a:schemeClr val="tx1"/>
                </a:solidFill>
                <a:latin typeface="Myriad Web Pro" charset="0"/>
              </a:defRPr>
            </a:lvl9pPr>
          </a:lstStyle>
          <a:p>
            <a:pPr>
              <a:defRPr/>
            </a:pPr>
            <a:fld id="{3AC1B77E-A949-467A-9A02-091427C75DDD}" type="slidenum">
              <a:rPr lang="en-US" smtClean="0">
                <a:solidFill>
                  <a:prstClr val="black"/>
                </a:solidFill>
                <a:latin typeface="Calibri" pitchFamily="34" charset="0"/>
              </a:rPr>
              <a:pPr>
                <a:defRPr/>
              </a:pPr>
              <a:t>44</a:t>
            </a:fld>
            <a:endParaRPr lang="en-US" smtClean="0">
              <a:solidFill>
                <a:prstClr val="black"/>
              </a:solidFill>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45</a:t>
            </a:fld>
            <a:endParaRPr lang="en-US"/>
          </a:p>
        </p:txBody>
      </p:sp>
    </p:spTree>
    <p:extLst>
      <p:ext uri="{BB962C8B-B14F-4D97-AF65-F5344CB8AC3E}">
        <p14:creationId xmlns:p14="http://schemas.microsoft.com/office/powerpoint/2010/main" val="3609885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charset="0"/>
              </a:defRPr>
            </a:lvl1pPr>
            <a:lvl2pPr marL="742845" indent="-285709">
              <a:defRPr>
                <a:solidFill>
                  <a:schemeClr val="tx1"/>
                </a:solidFill>
                <a:latin typeface="Myriad Web Pro" charset="0"/>
              </a:defRPr>
            </a:lvl2pPr>
            <a:lvl3pPr marL="1142838" indent="-228567">
              <a:defRPr>
                <a:solidFill>
                  <a:schemeClr val="tx1"/>
                </a:solidFill>
                <a:latin typeface="Myriad Web Pro" charset="0"/>
              </a:defRPr>
            </a:lvl3pPr>
            <a:lvl4pPr marL="1599973" indent="-228567">
              <a:defRPr>
                <a:solidFill>
                  <a:schemeClr val="tx1"/>
                </a:solidFill>
                <a:latin typeface="Myriad Web Pro" charset="0"/>
              </a:defRPr>
            </a:lvl4pPr>
            <a:lvl5pPr marL="2057109" indent="-228567">
              <a:defRPr>
                <a:solidFill>
                  <a:schemeClr val="tx1"/>
                </a:solidFill>
                <a:latin typeface="Myriad Web Pro" charset="0"/>
              </a:defRPr>
            </a:lvl5pPr>
            <a:lvl6pPr marL="2514243" indent="-228567" fontAlgn="base">
              <a:spcBef>
                <a:spcPct val="0"/>
              </a:spcBef>
              <a:spcAft>
                <a:spcPct val="0"/>
              </a:spcAft>
              <a:defRPr>
                <a:solidFill>
                  <a:schemeClr val="tx1"/>
                </a:solidFill>
                <a:latin typeface="Myriad Web Pro" charset="0"/>
              </a:defRPr>
            </a:lvl6pPr>
            <a:lvl7pPr marL="2971378" indent="-228567" fontAlgn="base">
              <a:spcBef>
                <a:spcPct val="0"/>
              </a:spcBef>
              <a:spcAft>
                <a:spcPct val="0"/>
              </a:spcAft>
              <a:defRPr>
                <a:solidFill>
                  <a:schemeClr val="tx1"/>
                </a:solidFill>
                <a:latin typeface="Myriad Web Pro" charset="0"/>
              </a:defRPr>
            </a:lvl7pPr>
            <a:lvl8pPr marL="3428514" indent="-228567" fontAlgn="base">
              <a:spcBef>
                <a:spcPct val="0"/>
              </a:spcBef>
              <a:spcAft>
                <a:spcPct val="0"/>
              </a:spcAft>
              <a:defRPr>
                <a:solidFill>
                  <a:schemeClr val="tx1"/>
                </a:solidFill>
                <a:latin typeface="Myriad Web Pro" charset="0"/>
              </a:defRPr>
            </a:lvl8pPr>
            <a:lvl9pPr marL="3885649" indent="-228567" fontAlgn="base">
              <a:spcBef>
                <a:spcPct val="0"/>
              </a:spcBef>
              <a:spcAft>
                <a:spcPct val="0"/>
              </a:spcAft>
              <a:defRPr>
                <a:solidFill>
                  <a:schemeClr val="tx1"/>
                </a:solidFill>
                <a:latin typeface="Myriad Web Pro" charset="0"/>
              </a:defRPr>
            </a:lvl9pPr>
          </a:lstStyle>
          <a:p>
            <a:pPr>
              <a:defRPr/>
            </a:pPr>
            <a:fld id="{3AC1B77E-A949-467A-9A02-091427C75DDD}" type="slidenum">
              <a:rPr lang="en-US" smtClean="0">
                <a:solidFill>
                  <a:prstClr val="black"/>
                </a:solidFill>
                <a:latin typeface="Calibri" pitchFamily="34" charset="0"/>
              </a:rPr>
              <a:pPr>
                <a:defRPr/>
              </a:pPr>
              <a:t>46</a:t>
            </a:fld>
            <a:endParaRPr lang="en-US"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HPV types differ in their tendency to infect cutaneous and mucosal or genital epithelium.  There are approximately 40 types frequently found in the genital tract.  These are grouped as high risk or oncogenic types, including HPV 16,HPV 18.  Persistent infection with these types can result in cancers including cervical, other anogenital and orpharyngeal cancer, and low grade cervical disease.  </a:t>
            </a:r>
          </a:p>
          <a:p>
            <a:pPr eaLnBrk="1" hangingPunct="1">
              <a:spcBef>
                <a:spcPct val="0"/>
              </a:spcBef>
            </a:pPr>
            <a:endParaRPr lang="en-US" dirty="0" smtClean="0"/>
          </a:p>
          <a:p>
            <a:pPr eaLnBrk="1" hangingPunct="1">
              <a:spcBef>
                <a:spcPct val="0"/>
              </a:spcBef>
            </a:pPr>
            <a:r>
              <a:rPr lang="en-US" dirty="0" smtClean="0"/>
              <a:t>Low risk or non oncogenic types, such as types HPV 6, HPV 11 can cause anogential warts as well as laryngeal papillomas and low grade</a:t>
            </a:r>
            <a:r>
              <a:rPr lang="en-US" baseline="0" dirty="0" smtClean="0"/>
              <a:t> cervical disease</a:t>
            </a:r>
            <a:r>
              <a:rPr lang="en-US" dirty="0" smtClean="0"/>
              <a:t>.</a:t>
            </a:r>
          </a:p>
          <a:p>
            <a:pPr eaLnBrk="1" hangingPunct="1">
              <a:spcBef>
                <a:spcPct val="0"/>
              </a:spcBef>
            </a:pPr>
            <a:endParaRPr lang="en-US" dirty="0" smtClean="0"/>
          </a:p>
          <a:p>
            <a:pPr eaLnBrk="1" hangingPunct="1">
              <a:spcBef>
                <a:spcPct val="0"/>
              </a:spcBef>
            </a:pPr>
            <a:r>
              <a:rPr lang="en-US" dirty="0" smtClean="0"/>
              <a:t>The cutaneous HPV types cause the common hand and foot warts.</a:t>
            </a:r>
          </a:p>
          <a:p>
            <a:pPr eaLnBrk="1" hangingPunct="1">
              <a:spcBef>
                <a:spcPct val="0"/>
              </a:spcBef>
            </a:pPr>
            <a:endParaRPr lang="en-US" dirty="0"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18892A-3010-4C14-BBF2-6C81D4A5E3FA}" type="slidenum">
              <a:rPr lang="en-US" smtClean="0">
                <a:solidFill>
                  <a:srgbClr val="000000"/>
                </a:solidFill>
              </a:rPr>
              <a:pPr fontAlgn="base">
                <a:spcBef>
                  <a:spcPct val="0"/>
                </a:spcBef>
                <a:spcAft>
                  <a:spcPct val="0"/>
                </a:spcAft>
                <a:defRPr/>
              </a:pPr>
              <a:t>6</a:t>
            </a:fld>
            <a:endParaRPr lang="en-US" dirty="0"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next section will focus</a:t>
            </a:r>
            <a:r>
              <a:rPr lang="en-US" baseline="0" dirty="0" smtClean="0"/>
              <a:t> on HPV vaccine coverage.</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47</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48</a:t>
            </a:fld>
            <a:endParaRPr lang="en-US"/>
          </a:p>
        </p:txBody>
      </p:sp>
    </p:spTree>
    <p:extLst>
      <p:ext uri="{BB962C8B-B14F-4D97-AF65-F5344CB8AC3E}">
        <p14:creationId xmlns:p14="http://schemas.microsoft.com/office/powerpoint/2010/main" val="2918309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strong coverage rates for Tdap vaccine</a:t>
            </a:r>
            <a:r>
              <a:rPr lang="en-US" baseline="0" dirty="0" smtClean="0"/>
              <a:t> demonstrate that not only are most preteens and teens getting to the doctor, but they are also getting at least one of the recommended adolescent vaccines.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t>49</a:t>
            </a:fld>
            <a:endParaRPr lang="en-US" dirty="0"/>
          </a:p>
        </p:txBody>
      </p:sp>
    </p:spTree>
    <p:extLst>
      <p:ext uri="{BB962C8B-B14F-4D97-AF65-F5344CB8AC3E}">
        <p14:creationId xmlns:p14="http://schemas.microsoft.com/office/powerpoint/2010/main" val="3895759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From 2012 to 2013, the percentage of adolescents receiving at least 1 dose of HPV vaccine increased 3.5 percentage points for girls. A cohort analysis also was performed to evaluate</a:t>
            </a:r>
          </a:p>
          <a:p>
            <a:r>
              <a:rPr lang="en-US" sz="1200" b="0" i="0" u="none" strike="noStrike" kern="1200" baseline="0" dirty="0" smtClean="0">
                <a:solidFill>
                  <a:schemeClr val="tx1"/>
                </a:solidFill>
                <a:latin typeface="+mn-lt"/>
                <a:ea typeface="+mn-ea"/>
                <a:cs typeface="+mn-cs"/>
              </a:rPr>
              <a:t>receipt of at least 1 dose of HPV vaccine by age 13 years over time and found an increase since 2007; however, missed vaccination opportunities persist. Had HPV vaccine been administered</a:t>
            </a:r>
          </a:p>
          <a:p>
            <a:r>
              <a:rPr lang="en-US" sz="1200" b="0" i="0" u="none" strike="noStrike" kern="1200" baseline="0" dirty="0" smtClean="0">
                <a:solidFill>
                  <a:schemeClr val="tx1"/>
                </a:solidFill>
                <a:latin typeface="+mn-lt"/>
                <a:ea typeface="+mn-ea"/>
                <a:cs typeface="+mn-cs"/>
              </a:rPr>
              <a:t>during health care visits when another vaccine was administered, vaccination coverage for at least one 1 dose could have reached 91.3% by age 13 years for adolescent girls born in 2000.</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 HPV vaccination coverage with existing infrastructure and health-care utilization is possible in the United States. Taking advantage of every health-care encounter, including acute-care visits, to assess every adolescent’s vaccination status can help minimize missed opportunities. Potential strategies include using vaccination prompts available through electronic health records or checking local and state immunization information systems to assess vaccination needs at every encounter. Series completion also can be promoted through scheduling appointments for second and third doses before patients leave providers’ offices after receipt of their first HPV vaccine doses and with automated reminder-recall systems.</a:t>
            </a:r>
            <a:endParaRPr lang="en-US" dirty="0" smtClean="0"/>
          </a:p>
          <a:p>
            <a:endParaRPr lang="en-US" dirty="0" smtClean="0"/>
          </a:p>
          <a:p>
            <a:endParaRPr lang="en-US" sz="1200" b="0" i="0" u="none" strike="noStrike" kern="1200" baseline="0" dirty="0" smtClean="0">
              <a:solidFill>
                <a:schemeClr val="tx1"/>
              </a:solidFill>
              <a:latin typeface="+mn-lt"/>
              <a:ea typeface="+mn-ea"/>
              <a:cs typeface="+mn-cs"/>
            </a:endParaRPr>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FDB213-B6DF-4C59-8CAF-A437D998CC77}" type="slidenum">
              <a:rPr lang="en-US" smtClean="0">
                <a:solidFill>
                  <a:srgbClr val="000000"/>
                </a:solidFill>
              </a:rPr>
              <a:pPr fontAlgn="base">
                <a:spcBef>
                  <a:spcPct val="0"/>
                </a:spcBef>
                <a:spcAft>
                  <a:spcPct val="0"/>
                </a:spcAft>
                <a:defRPr/>
              </a:pPr>
              <a:t>50</a:t>
            </a:fld>
            <a:endParaRPr lang="en-US" dirty="0" smtClean="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2AD6C3-AE91-42F7-BCB5-8094562FBA62}" type="slidenum">
              <a:rPr lang="en-US" smtClean="0"/>
              <a:pPr/>
              <a:t>51</a:t>
            </a:fld>
            <a:endParaRPr lang="en-US"/>
          </a:p>
        </p:txBody>
      </p:sp>
    </p:spTree>
    <p:extLst>
      <p:ext uri="{BB962C8B-B14F-4D97-AF65-F5344CB8AC3E}">
        <p14:creationId xmlns:p14="http://schemas.microsoft.com/office/powerpoint/2010/main" val="2086031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F7F93-0BF2-43AD-99CE-C07E8D69437A}" type="slidenum">
              <a:rPr lang="en-US" smtClean="0"/>
              <a:t>52</a:t>
            </a:fld>
            <a:endParaRPr lang="en-US"/>
          </a:p>
        </p:txBody>
      </p:sp>
    </p:spTree>
    <p:extLst>
      <p:ext uri="{BB962C8B-B14F-4D97-AF65-F5344CB8AC3E}">
        <p14:creationId xmlns:p14="http://schemas.microsoft.com/office/powerpoint/2010/main" val="579820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53</a:t>
            </a:fld>
            <a:endParaRPr lang="en-US"/>
          </a:p>
        </p:txBody>
      </p:sp>
    </p:spTree>
    <p:extLst>
      <p:ext uri="{BB962C8B-B14F-4D97-AF65-F5344CB8AC3E}">
        <p14:creationId xmlns:p14="http://schemas.microsoft.com/office/powerpoint/2010/main" val="11319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EF56F8-AC0E-40AC-9BEB-0B6E5F453913}" type="slidenum">
              <a:rPr lang="en-US" smtClean="0">
                <a:solidFill>
                  <a:srgbClr val="000000"/>
                </a:solidFill>
              </a:rPr>
              <a:pPr fontAlgn="base">
                <a:spcBef>
                  <a:spcPct val="0"/>
                </a:spcBef>
                <a:spcAft>
                  <a:spcPct val="0"/>
                </a:spcAft>
                <a:defRPr/>
              </a:pPr>
              <a:t>54</a:t>
            </a:fld>
            <a:endParaRPr lang="en-US"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55</a:t>
            </a:fld>
            <a:endParaRPr lang="en-US"/>
          </a:p>
        </p:txBody>
      </p:sp>
    </p:spTree>
    <p:extLst>
      <p:ext uri="{BB962C8B-B14F-4D97-AF65-F5344CB8AC3E}">
        <p14:creationId xmlns:p14="http://schemas.microsoft.com/office/powerpoint/2010/main" val="851459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AFIX is a quality improvement program  used by awardees to raise immunization coverage levels, reduce missed opportunities to vaccinate, and improve standards of practices at the provider level. The acronym for this four-part dynamic strategy stands for</a:t>
            </a:r>
          </a:p>
          <a:p>
            <a:endParaRPr lang="en-US" dirty="0" smtClean="0"/>
          </a:p>
          <a:p>
            <a:r>
              <a:rPr lang="en-US" dirty="0" smtClean="0"/>
              <a:t>1.Assessment of the healthcare provider's vaccination coverage levels and immunization practices. </a:t>
            </a:r>
          </a:p>
          <a:p>
            <a:r>
              <a:rPr lang="en-US" dirty="0" smtClean="0"/>
              <a:t>2.Feedback of results to the provider along with recommended quality improvement strategies to improve processes, immunization practices, and coverage levels.</a:t>
            </a:r>
          </a:p>
          <a:p>
            <a:r>
              <a:rPr lang="en-US" dirty="0" smtClean="0"/>
              <a:t>3.Incentives to recognize and reward improved performance.</a:t>
            </a:r>
          </a:p>
          <a:p>
            <a:r>
              <a:rPr lang="en-US" dirty="0" smtClean="0"/>
              <a:t>4.eXchange of information with providers to follow up on their progress towards quality improvement in immunization services and improvement in immunization coverage levels.</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56</a:t>
            </a:fld>
            <a:endParaRPr lang="en-US"/>
          </a:p>
        </p:txBody>
      </p:sp>
    </p:spTree>
    <p:extLst>
      <p:ext uri="{BB962C8B-B14F-4D97-AF65-F5344CB8AC3E}">
        <p14:creationId xmlns:p14="http://schemas.microsoft.com/office/powerpoint/2010/main" val="171339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HPV is the most common sexually transmitted infection</a:t>
            </a:r>
          </a:p>
          <a:p>
            <a:endParaRPr lang="en-US" smtClean="0"/>
          </a:p>
          <a:p>
            <a:r>
              <a:rPr lang="en-US" smtClean="0"/>
              <a:t>Most</a:t>
            </a:r>
            <a:r>
              <a:rPr lang="en-US" baseline="0" smtClean="0"/>
              <a:t> people never know that they have been infected unless a woman has an abnormal pap test with a positive HPV test</a:t>
            </a:r>
          </a:p>
          <a:p>
            <a:endParaRPr lang="en-US" baseline="0" smtClean="0"/>
          </a:p>
          <a:p>
            <a:r>
              <a:rPr lang="en-US" baseline="0" smtClean="0"/>
              <a:t>Most HPV infections happen during the teen and college-aged years</a:t>
            </a:r>
            <a:endParaRPr lang="en-US"/>
          </a:p>
        </p:txBody>
      </p:sp>
      <p:sp>
        <p:nvSpPr>
          <p:cNvPr id="4" name="Slide Number Placeholder 3"/>
          <p:cNvSpPr>
            <a:spLocks noGrp="1"/>
          </p:cNvSpPr>
          <p:nvPr>
            <p:ph type="sldNum" sz="quarter" idx="10"/>
          </p:nvPr>
        </p:nvSpPr>
        <p:spPr/>
        <p:txBody>
          <a:bodyPr/>
          <a:lstStyle/>
          <a:p>
            <a:fld id="{12066194-66AB-4DEC-853C-F815430BF543}" type="slidenum">
              <a:rPr lang="en-US" smtClean="0"/>
              <a:t>7</a:t>
            </a:fld>
            <a:endParaRPr lang="en-US"/>
          </a:p>
        </p:txBody>
      </p:sp>
    </p:spTree>
    <p:extLst>
      <p:ext uri="{BB962C8B-B14F-4D97-AF65-F5344CB8AC3E}">
        <p14:creationId xmlns:p14="http://schemas.microsoft.com/office/powerpoint/2010/main" val="2763640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next section focuses on strategies to improve HPV vaccine recommendations and conversations with patients and their parents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59</a:t>
            </a:fld>
            <a:endParaRPr lang="en-US"/>
          </a:p>
        </p:txBody>
      </p:sp>
    </p:spTree>
    <p:extLst>
      <p:ext uri="{BB962C8B-B14F-4D97-AF65-F5344CB8AC3E}">
        <p14:creationId xmlns:p14="http://schemas.microsoft.com/office/powerpoint/2010/main" val="3008257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TALKING POINTS FOR THIS</a:t>
            </a:r>
            <a:r>
              <a:rPr lang="en-US" baseline="0" dirty="0" smtClean="0"/>
              <a:t> SLIDES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60</a:t>
            </a:fld>
            <a:endParaRPr lang="en-US" dirty="0"/>
          </a:p>
        </p:txBody>
      </p:sp>
    </p:spTree>
    <p:extLst>
      <p:ext uri="{BB962C8B-B14F-4D97-AF65-F5344CB8AC3E}">
        <p14:creationId xmlns:p14="http://schemas.microsoft.com/office/powerpoint/2010/main" val="2792677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Communication of HPV vaccine during the healthcare encounter is also very important to vaccine acceptance. Several qualitative evaluations have been done regarding this issue.  Common themes found from these studies show that the vaccine isoften presented as optional whereas other vaccines indicated for adolescents were recommended.  Also, some providers expressed mixed or negative opinions about the vaccine.  When parents expressed reluctance to the vaccine, providers were hesitant to engage in discussion.  Finally some providers shared the parent’s the view that it was acceptable to delay vaccination until the teen was older.</a:t>
            </a:r>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45C0D2-E2C0-42F5-83BC-879DD12C7B8F}" type="slidenum">
              <a:rPr lang="en-US" smtClean="0">
                <a:solidFill>
                  <a:srgbClr val="000000"/>
                </a:solidFill>
              </a:rPr>
              <a:pPr fontAlgn="base">
                <a:spcBef>
                  <a:spcPct val="0"/>
                </a:spcBef>
                <a:spcAft>
                  <a:spcPct val="0"/>
                </a:spcAft>
                <a:defRPr/>
              </a:pPr>
              <a:t>61</a:t>
            </a:fld>
            <a:endParaRPr lang="en-US" dirty="0"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2" y="4419603"/>
            <a:ext cx="5607712" cy="4182456"/>
          </a:xfrm>
        </p:spPr>
        <p:txBody>
          <a:bodyPr/>
          <a:lstStyle/>
          <a:p>
            <a:pPr defTabSz="966443">
              <a:defRPr/>
            </a:pPr>
            <a:r>
              <a:rPr lang="en-US" dirty="0" smtClean="0">
                <a:solidFill>
                  <a:srgbClr val="FF0000"/>
                </a:solidFill>
              </a:rPr>
              <a:t>This slide shows</a:t>
            </a:r>
            <a:r>
              <a:rPr lang="en-US" baseline="0" dirty="0" smtClean="0">
                <a:solidFill>
                  <a:srgbClr val="FF0000"/>
                </a:solidFill>
              </a:rPr>
              <a:t> the responses that parents gave when asked why they would not be getting the HPV vaccine for their daughter in the next year.</a:t>
            </a:r>
          </a:p>
          <a:p>
            <a:pPr defTabSz="966443">
              <a:defRPr/>
            </a:pPr>
            <a:endParaRPr lang="en-US" baseline="0" dirty="0" smtClean="0">
              <a:solidFill>
                <a:srgbClr val="FF0000"/>
              </a:solidFill>
            </a:endParaRPr>
          </a:p>
          <a:p>
            <a:pPr defTabSz="966443">
              <a:defRPr/>
            </a:pPr>
            <a:r>
              <a:rPr lang="en-US" dirty="0" smtClean="0">
                <a:solidFill>
                  <a:srgbClr val="FF0000"/>
                </a:solidFill>
              </a:rPr>
              <a:t>Three</a:t>
            </a:r>
            <a:r>
              <a:rPr lang="en-US" baseline="0" dirty="0" smtClean="0">
                <a:solidFill>
                  <a:srgbClr val="FF0000"/>
                </a:solidFill>
              </a:rPr>
              <a:t> reasons that parents provided—l</a:t>
            </a:r>
            <a:r>
              <a:rPr lang="en-US" dirty="0" smtClean="0">
                <a:solidFill>
                  <a:srgbClr val="FF0000"/>
                </a:solidFill>
              </a:rPr>
              <a:t>ack of knowledge, not needed, and not sexually</a:t>
            </a:r>
            <a:r>
              <a:rPr lang="en-US" baseline="0" dirty="0" smtClean="0">
                <a:solidFill>
                  <a:srgbClr val="FF0000"/>
                </a:solidFill>
              </a:rPr>
              <a:t> active—all demonstrate a lack of understanding on the part of the parent, especially why it is important to vaccinate at ages 11 or 12.  Parents need to be told that HPV vaccine is cancer prevention and that it must be given prior to exposure. </a:t>
            </a:r>
          </a:p>
          <a:p>
            <a:pPr defTabSz="966443">
              <a:defRPr/>
            </a:pPr>
            <a:endParaRPr lang="en-US" baseline="0" dirty="0" smtClean="0">
              <a:solidFill>
                <a:srgbClr val="FF0000"/>
              </a:solidFill>
            </a:endParaRPr>
          </a:p>
          <a:p>
            <a:pPr defTabSz="966443">
              <a:defRPr/>
            </a:pPr>
            <a:r>
              <a:rPr lang="en-US" baseline="0" dirty="0" smtClean="0">
                <a:solidFill>
                  <a:srgbClr val="FF0000"/>
                </a:solidFill>
              </a:rPr>
              <a:t>Safety concerns can be allievated by sharing the tremendous amount of data before and after the vaccine was licensed that demonstrate that HPV vaccine is safe.</a:t>
            </a:r>
            <a:r>
              <a:rPr lang="en-US"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08E810F-4B96-4029-9C66-78810ABF3CB6}" type="slidenum">
              <a:rPr lang="en-US" smtClean="0"/>
              <a:pPr/>
              <a:t>62</a:t>
            </a:fld>
            <a:endParaRPr lang="en-US" dirty="0"/>
          </a:p>
        </p:txBody>
      </p:sp>
    </p:spTree>
    <p:extLst>
      <p:ext uri="{BB962C8B-B14F-4D97-AF65-F5344CB8AC3E}">
        <p14:creationId xmlns:p14="http://schemas.microsoft.com/office/powerpoint/2010/main" val="11303734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we will discuss reframing the conversation about HPV vaccine. </a:t>
            </a:r>
          </a:p>
          <a:p>
            <a:pPr eaLnBrk="1" hangingPunct="1">
              <a:spcBef>
                <a:spcPct val="0"/>
              </a:spcBef>
            </a:pPr>
            <a:endParaRPr lang="en-US" dirty="0" smtClean="0"/>
          </a:p>
          <a:p>
            <a:pPr eaLnBrk="1" hangingPunct="1">
              <a:spcBef>
                <a:spcPct val="0"/>
              </a:spcBef>
            </a:pPr>
            <a:r>
              <a:rPr lang="en-US" dirty="0" smtClean="0"/>
              <a:t>This is the first of three vaccine recommendation scenarios that we will review.  What concerns you about this scenario?  How else could this have been handled?</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579E1-DA95-40CC-B778-EE49AD5D20C9}" type="slidenum">
              <a:rPr lang="en-US"/>
              <a:pPr fontAlgn="base">
                <a:spcBef>
                  <a:spcPct val="0"/>
                </a:spcBef>
                <a:spcAft>
                  <a:spcPct val="0"/>
                </a:spcAft>
                <a:defRPr/>
              </a:pPr>
              <a:t>63</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One-sided “at a glance” style factsheet</a:t>
            </a:r>
          </a:p>
          <a:p>
            <a:r>
              <a:rPr lang="en-US" sz="1200" dirty="0" smtClean="0"/>
              <a:t>Also available as web content</a:t>
            </a:r>
          </a:p>
          <a:p>
            <a:r>
              <a:rPr lang="en-US" sz="1200" dirty="0" smtClean="0"/>
              <a:t>Developed from message testing with moms and audience research with doctors and clinicians</a:t>
            </a:r>
          </a:p>
          <a:p>
            <a:r>
              <a:rPr lang="en-US" sz="1200" dirty="0" smtClean="0"/>
              <a:t>Each “statement” is coupled with finding from formative research</a:t>
            </a:r>
          </a:p>
          <a:p>
            <a:endParaRPr lang="en-US" dirty="0" smtClean="0"/>
          </a:p>
          <a:p>
            <a:r>
              <a:rPr lang="en-US" dirty="0" smtClean="0"/>
              <a:t>The next several slides will cover the information</a:t>
            </a:r>
            <a:r>
              <a:rPr lang="en-US" baseline="0" dirty="0" smtClean="0"/>
              <a:t> in this tip sheet in depth.</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64</a:t>
            </a:fld>
            <a:endParaRPr lang="en-US" dirty="0"/>
          </a:p>
        </p:txBody>
      </p:sp>
    </p:spTree>
    <p:extLst>
      <p:ext uri="{BB962C8B-B14F-4D97-AF65-F5344CB8AC3E}">
        <p14:creationId xmlns:p14="http://schemas.microsoft.com/office/powerpoint/2010/main" val="1218709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67</a:t>
            </a:fld>
            <a:endParaRPr lang="en-US"/>
          </a:p>
        </p:txBody>
      </p:sp>
    </p:spTree>
    <p:extLst>
      <p:ext uri="{BB962C8B-B14F-4D97-AF65-F5344CB8AC3E}">
        <p14:creationId xmlns:p14="http://schemas.microsoft.com/office/powerpoint/2010/main" val="697859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HPV is transmitted through skin-to-skin contact through vaginal, anal, or oral intercourse. Condoms do not completely stop transmission of HPV. </a:t>
            </a:r>
          </a:p>
          <a:p>
            <a:pPr eaLnBrk="1" hangingPunct="1">
              <a:spcBef>
                <a:spcPct val="0"/>
              </a:spcBef>
            </a:pPr>
            <a:endParaRPr lang="en-US" smtClean="0"/>
          </a:p>
          <a:p>
            <a:pPr eaLnBrk="1" hangingPunct="1">
              <a:spcBef>
                <a:spcPct val="0"/>
              </a:spcBef>
            </a:pPr>
            <a:r>
              <a:rPr lang="en-US" smtClean="0"/>
              <a:t>This data demonstrates how young someone can be exposed to HPV</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A5E2D8-01B8-4FB4-BE66-1853701C4163}" type="slidenum">
              <a:rPr lang="en-US"/>
              <a:pPr fontAlgn="base">
                <a:spcBef>
                  <a:spcPct val="0"/>
                </a:spcBef>
                <a:spcAft>
                  <a:spcPct val="0"/>
                </a:spcAft>
                <a:defRPr/>
              </a:pPr>
              <a:t>74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4842-1DC4-4090-AF51-000CDFC140E5}" type="slidenum">
              <a:rPr lang="en-US" smtClean="0"/>
              <a:t>76</a:t>
            </a:fld>
            <a:endParaRPr lang="en-US"/>
          </a:p>
        </p:txBody>
      </p:sp>
    </p:spTree>
    <p:extLst>
      <p:ext uri="{BB962C8B-B14F-4D97-AF65-F5344CB8AC3E}">
        <p14:creationId xmlns:p14="http://schemas.microsoft.com/office/powerpoint/2010/main" val="20751343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HPV</a:t>
            </a:r>
            <a:r>
              <a:rPr lang="en-US" baseline="0" smtClean="0"/>
              <a:t> vaccines should be given prior to exposure to HPV.  There is no reason to wait until a teen is having sex. We don’t wait until exposure occurs to give any other routinely recommended vaccine- we give the vaccine before we think exposure is likely to occur to ensure the best protection.</a:t>
            </a:r>
            <a:endParaRPr lang="en-US"/>
          </a:p>
        </p:txBody>
      </p:sp>
      <p:sp>
        <p:nvSpPr>
          <p:cNvPr id="4" name="Slide Number Placeholder 3"/>
          <p:cNvSpPr>
            <a:spLocks noGrp="1"/>
          </p:cNvSpPr>
          <p:nvPr>
            <p:ph type="sldNum" sz="quarter" idx="10"/>
          </p:nvPr>
        </p:nvSpPr>
        <p:spPr/>
        <p:txBody>
          <a:bodyPr/>
          <a:lstStyle/>
          <a:p>
            <a:fld id="{A14D4842-1DC4-4090-AF51-000CDFC140E5}" type="slidenum">
              <a:rPr lang="en-US" smtClean="0"/>
              <a:t>77</a:t>
            </a:fld>
            <a:endParaRPr lang="en-US"/>
          </a:p>
        </p:txBody>
      </p:sp>
    </p:spTree>
    <p:extLst>
      <p:ext uri="{BB962C8B-B14F-4D97-AF65-F5344CB8AC3E}">
        <p14:creationId xmlns:p14="http://schemas.microsoft.com/office/powerpoint/2010/main" val="16867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in the United States, an estimated 26,000 new cancers are attributable to HPV, about 17,000 in women and 9,000 in men.</a:t>
            </a:r>
            <a:r>
              <a:rPr lang="en-US" baseline="0" dirty="0" smtClean="0"/>
              <a:t> </a:t>
            </a:r>
          </a:p>
          <a:p>
            <a:endParaRPr lang="en-US" dirty="0" smtClean="0"/>
          </a:p>
        </p:txBody>
      </p:sp>
      <p:sp>
        <p:nvSpPr>
          <p:cNvPr id="4" name="Slide Number Placeholder 3"/>
          <p:cNvSpPr>
            <a:spLocks noGrp="1"/>
          </p:cNvSpPr>
          <p:nvPr>
            <p:ph type="sldNum" sz="quarter" idx="10"/>
          </p:nvPr>
        </p:nvSpPr>
        <p:spPr/>
        <p:txBody>
          <a:bodyPr/>
          <a:lstStyle/>
          <a:p>
            <a:fld id="{C5DC2DA4-D29E-4014-A69C-276226FB67B5}" type="slidenum">
              <a:rPr lang="en-US" smtClean="0"/>
              <a:t>8</a:t>
            </a:fld>
            <a:endParaRPr lang="en-US"/>
          </a:p>
        </p:txBody>
      </p:sp>
    </p:spTree>
    <p:extLst>
      <p:ext uri="{BB962C8B-B14F-4D97-AF65-F5344CB8AC3E}">
        <p14:creationId xmlns:p14="http://schemas.microsoft.com/office/powerpoint/2010/main" val="23509292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t>Immunogenicity Bridge to Efficacy Among Females</a:t>
            </a:r>
            <a:r>
              <a:rPr lang="en-US" sz="1200" dirty="0" smtClean="0"/>
              <a:t>: Immunogenicity studies provide data, allowing comparison of </a:t>
            </a:r>
            <a:r>
              <a:rPr lang="en-US" sz="1200" dirty="0" err="1" smtClean="0"/>
              <a:t>seropositivity</a:t>
            </a:r>
            <a:r>
              <a:rPr lang="en-US" sz="1200" dirty="0" smtClean="0"/>
              <a:t> and GMTs among females aged 9--15 years with those among females aged 16--26 years who were in the efficacy studies (</a:t>
            </a:r>
            <a:r>
              <a:rPr lang="en-US" sz="1200" dirty="0" smtClean="0">
                <a:hlinkClick r:id="rId3" action="ppaction://hlinkfile"/>
              </a:rPr>
              <a:t>Table 6</a:t>
            </a:r>
            <a:r>
              <a:rPr lang="en-US" sz="1200" dirty="0" smtClean="0"/>
              <a:t>) (</a:t>
            </a:r>
            <a:r>
              <a:rPr lang="en-US" sz="1200" i="1" dirty="0" smtClean="0"/>
              <a:t>111</a:t>
            </a:r>
            <a:r>
              <a:rPr lang="en-US" sz="1200" dirty="0" smtClean="0"/>
              <a:t>). </a:t>
            </a:r>
            <a:r>
              <a:rPr lang="en-US" sz="1200" dirty="0" err="1" smtClean="0"/>
              <a:t>Seropositivity</a:t>
            </a:r>
            <a:r>
              <a:rPr lang="en-US" sz="1200" dirty="0" smtClean="0"/>
              <a:t> rates in all age groups were approximately 99% for HPV 6, 11, 16, and 18. </a:t>
            </a:r>
            <a:r>
              <a:rPr lang="en-US" sz="1200" b="0" dirty="0" smtClean="0">
                <a:solidFill>
                  <a:srgbClr val="FF0000"/>
                </a:solidFill>
              </a:rPr>
              <a:t>Anti-HPV responses 1 month post dose 3 among females aged 9--15 years were </a:t>
            </a:r>
            <a:r>
              <a:rPr lang="en-US" sz="1200" b="0" dirty="0" err="1" smtClean="0">
                <a:solidFill>
                  <a:srgbClr val="FF0000"/>
                </a:solidFill>
              </a:rPr>
              <a:t>noninferior</a:t>
            </a:r>
            <a:r>
              <a:rPr lang="en-US" sz="1200" b="0" dirty="0" smtClean="0">
                <a:solidFill>
                  <a:srgbClr val="FF0000"/>
                </a:solidFill>
              </a:rPr>
              <a:t> to those aged 16--26 years</a:t>
            </a:r>
            <a:r>
              <a:rPr lang="en-US" sz="1200" b="1" dirty="0" smtClean="0">
                <a:solidFill>
                  <a:srgbClr val="FF0000"/>
                </a:solidFill>
              </a:rPr>
              <a:t>. </a:t>
            </a:r>
            <a:r>
              <a:rPr lang="en-US" sz="1200" b="1" i="0" dirty="0" smtClean="0">
                <a:solidFill>
                  <a:srgbClr val="FF0000"/>
                </a:solidFill>
              </a:rPr>
              <a:t>At month 18, anti-HPV GMTs in females aged 9--15 years remained two to three fold higher than those observed at the same time point in females aged 16--26 years in the vaccine efficacy trials.  </a:t>
            </a:r>
          </a:p>
          <a:p>
            <a:endParaRPr lang="en-US" sz="1200" b="0" i="0" dirty="0" smtClean="0">
              <a:solidFill>
                <a:srgbClr val="FF0000"/>
              </a:solidFill>
            </a:endParaRPr>
          </a:p>
          <a:p>
            <a:r>
              <a:rPr lang="en-US" sz="1200" b="0" i="0" dirty="0" smtClean="0">
                <a:solidFill>
                  <a:srgbClr val="FF0000"/>
                </a:solidFill>
              </a:rPr>
              <a:t>REFERENCE:</a:t>
            </a:r>
            <a:r>
              <a:rPr lang="en-US" sz="1200" b="0" i="0" baseline="0" dirty="0" smtClean="0">
                <a:solidFill>
                  <a:srgbClr val="FF0000"/>
                </a:solidFill>
              </a:rPr>
              <a:t> </a:t>
            </a:r>
            <a:r>
              <a:rPr lang="en-US" sz="1200" b="0" i="0" dirty="0" smtClean="0">
                <a:solidFill>
                  <a:srgbClr val="FF0000"/>
                </a:solidFill>
              </a:rPr>
              <a:t>Quadrivalent Human Papillomavirus Vaccine:</a:t>
            </a:r>
            <a:r>
              <a:rPr lang="en-US" sz="1200" b="0" i="0" baseline="0" dirty="0" smtClean="0">
                <a:solidFill>
                  <a:srgbClr val="FF0000"/>
                </a:solidFill>
              </a:rPr>
              <a:t> </a:t>
            </a:r>
            <a:r>
              <a:rPr lang="en-US" sz="1200" b="0" i="0" dirty="0" smtClean="0">
                <a:solidFill>
                  <a:srgbClr val="FF0000"/>
                </a:solidFill>
              </a:rPr>
              <a:t>Recommendations of the Advisory Committee on Immunization Practices (ACIP).</a:t>
            </a:r>
            <a:r>
              <a:rPr lang="en-US" sz="1200" b="0" i="0" baseline="0" dirty="0" smtClean="0">
                <a:solidFill>
                  <a:srgbClr val="FF0000"/>
                </a:solidFill>
              </a:rPr>
              <a:t> </a:t>
            </a:r>
            <a:r>
              <a:rPr lang="en-US" sz="1200" b="0" i="1" baseline="0" dirty="0" smtClean="0">
                <a:solidFill>
                  <a:srgbClr val="FF0000"/>
                </a:solidFill>
              </a:rPr>
              <a:t>MMWR. </a:t>
            </a:r>
            <a:r>
              <a:rPr lang="en-US" sz="1200" b="0" i="0" baseline="0" dirty="0" smtClean="0">
                <a:solidFill>
                  <a:srgbClr val="FF0000"/>
                </a:solidFill>
              </a:rPr>
              <a:t>2007; 56(RR02);1-24.</a:t>
            </a:r>
            <a:endParaRPr lang="en-US" sz="1200" b="0" i="0" dirty="0" smtClean="0">
              <a:solidFill>
                <a:srgbClr val="FF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78</a:t>
            </a:fld>
            <a:endParaRPr lang="en-US"/>
          </a:p>
        </p:txBody>
      </p:sp>
    </p:spTree>
    <p:extLst>
      <p:ext uri="{BB962C8B-B14F-4D97-AF65-F5344CB8AC3E}">
        <p14:creationId xmlns:p14="http://schemas.microsoft.com/office/powerpoint/2010/main" val="2827681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Parents may be concerned that letting their child</a:t>
            </a:r>
            <a:r>
              <a:rPr lang="en-US" baseline="0" smtClean="0"/>
              <a:t> receive HPV vaccine will be seen by the child as permission to have sex.  However, multiple studies have demonstrated that girls who receive HPV vaccine do not engage in sexual intercourse sooner than their peers who did not receive HPV vaccine.</a:t>
            </a:r>
            <a:endParaRPr lang="en-US"/>
          </a:p>
        </p:txBody>
      </p:sp>
      <p:sp>
        <p:nvSpPr>
          <p:cNvPr id="4" name="Slide Number Placeholder 3"/>
          <p:cNvSpPr>
            <a:spLocks noGrp="1"/>
          </p:cNvSpPr>
          <p:nvPr>
            <p:ph type="sldNum" sz="quarter" idx="10"/>
          </p:nvPr>
        </p:nvSpPr>
        <p:spPr/>
        <p:txBody>
          <a:bodyPr/>
          <a:lstStyle/>
          <a:p>
            <a:fld id="{A14D4842-1DC4-4090-AF51-000CDFC140E5}" type="slidenum">
              <a:rPr lang="en-US" smtClean="0"/>
              <a:t>80</a:t>
            </a:fld>
            <a:endParaRPr lang="en-US"/>
          </a:p>
        </p:txBody>
      </p:sp>
    </p:spTree>
    <p:extLst>
      <p:ext uri="{BB962C8B-B14F-4D97-AF65-F5344CB8AC3E}">
        <p14:creationId xmlns:p14="http://schemas.microsoft.com/office/powerpoint/2010/main" val="159311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we have studied HPV vaccination practices among physicians we see that providers are less likely to recommend the HPV vaccine to their younger adolescent patients.  This slide shows results of a national survey of pediatricians and family physicians. Only 51% of providers strongly recommend HPV for their female patients 11 to 12 years old as shown by the top light blue bar.  And the percent who strongly recommend the vaccine increases with patient age.  </a:t>
            </a:r>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81A322-6B46-4F7F-9BB9-C523B644633F}" type="slidenum">
              <a:rPr lang="en-US" smtClean="0">
                <a:solidFill>
                  <a:srgbClr val="000000"/>
                </a:solidFill>
              </a:rPr>
              <a:pPr fontAlgn="base">
                <a:spcBef>
                  <a:spcPct val="0"/>
                </a:spcBef>
                <a:spcAft>
                  <a:spcPct val="0"/>
                </a:spcAft>
                <a:defRPr/>
              </a:pPr>
              <a:t>83</a:t>
            </a:fld>
            <a:endParaRPr lang="en-US" smtClean="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Based on the previous slides, the scenario has been rewritten to reflect the clinicians new knowledge. How does this feel to you? Would you do anything differently?</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71AC9C-C0BF-45C2-8DAA-955BD1BC8DC2}" type="slidenum">
              <a:rPr lang="en-US"/>
              <a:pPr fontAlgn="base">
                <a:spcBef>
                  <a:spcPct val="0"/>
                </a:spcBef>
                <a:spcAft>
                  <a:spcPct val="0"/>
                </a:spcAft>
                <a:defRPr/>
              </a:pPr>
              <a:t>92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clinicians perceive questions as parents as vaccine hesitancy.  But is this parents really hesitant? How could the parent’s questions been answered?</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048EDD-B499-423B-A11D-16EAB295A35A}" type="slidenum">
              <a:rPr lang="en-US"/>
              <a:pPr fontAlgn="base">
                <a:spcBef>
                  <a:spcPct val="0"/>
                </a:spcBef>
                <a:spcAft>
                  <a:spcPct val="0"/>
                </a:spcAft>
                <a:defRPr/>
              </a:pPr>
              <a:t>93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smtClean="0"/>
              <a:t>The most common adverse events reported are considered mild</a:t>
            </a:r>
          </a:p>
          <a:p>
            <a:r>
              <a:rPr lang="en-US" sz="2800" smtClean="0"/>
              <a:t>For serious adverse events reported, no unusual pattern or clustering that suggest events were caused by the HPV vaccine</a:t>
            </a:r>
          </a:p>
          <a:p>
            <a:r>
              <a:rPr lang="en-US" sz="2800" smtClean="0"/>
              <a:t>These findings are similar to the safety reviews of MCV4 and </a:t>
            </a:r>
            <a:r>
              <a:rPr lang="en-US" sz="2800" err="1" smtClean="0"/>
              <a:t>Tdap</a:t>
            </a:r>
            <a:r>
              <a:rPr lang="en-US" sz="2800" smtClean="0"/>
              <a:t> vaccines</a:t>
            </a:r>
          </a:p>
          <a:p>
            <a:r>
              <a:rPr lang="en-US" sz="2800" smtClean="0"/>
              <a:t>62 million doses of HPV vaccine distributed in US since 2006 through December 2013</a:t>
            </a:r>
          </a:p>
          <a:p>
            <a:endParaRPr lang="en-US" sz="2800" smtClean="0"/>
          </a:p>
          <a:p>
            <a:endParaRPr lang="en-US" sz="2800" smtClean="0"/>
          </a:p>
          <a:p>
            <a:r>
              <a:rPr lang="en-US" sz="2800" smtClean="0"/>
              <a:t>Australia (80% of school-aged girls vaccinated)</a:t>
            </a:r>
          </a:p>
          <a:p>
            <a:pPr lvl="1"/>
            <a:r>
              <a:rPr lang="en-US" sz="2200" b="0" smtClean="0"/>
              <a:t>High-grade cervical lesions have declined in women less than 18 years of age</a:t>
            </a:r>
          </a:p>
          <a:p>
            <a:pPr lvl="1"/>
            <a:r>
              <a:rPr lang="en-US" sz="2200" b="0" smtClean="0"/>
              <a:t>For 15-24 year old females, the proportion of genital warts cases declined by 85%</a:t>
            </a:r>
          </a:p>
          <a:p>
            <a:pPr lvl="1"/>
            <a:r>
              <a:rPr lang="en-US" sz="2200" b="0" smtClean="0"/>
              <a:t>Genital warts have declined by 71% among males of the same age, indicating herd immunity</a:t>
            </a:r>
          </a:p>
          <a:p>
            <a:r>
              <a:rPr lang="en-US" sz="2800" smtClean="0"/>
              <a:t>United States (33% of teens fully vaccinated)</a:t>
            </a:r>
          </a:p>
          <a:p>
            <a:pPr lvl="1"/>
            <a:r>
              <a:rPr lang="en-US" sz="2200" b="0" smtClean="0"/>
              <a:t> 56% decline in HPV 6/11/16/18 in girls age 14-19</a:t>
            </a:r>
          </a:p>
          <a:p>
            <a:pPr lvl="1"/>
            <a:r>
              <a:rPr lang="en-US" sz="2200" b="0" smtClean="0"/>
              <a:t>Substantial decrease in genital warts among female military under age 26 between 2007 to 2010</a:t>
            </a:r>
          </a:p>
          <a:p>
            <a:endParaRPr lang="en-US" sz="2600" b="0" smtClean="0"/>
          </a:p>
          <a:p>
            <a:pPr>
              <a:defRPr/>
            </a:pPr>
            <a:r>
              <a:rPr lang="en-US" smtClean="0"/>
              <a:t>Studies suggest that vaccine protection is long-lasting; no evidence of waning immunity</a:t>
            </a:r>
          </a:p>
          <a:p>
            <a:pPr lvl="1">
              <a:defRPr/>
            </a:pPr>
            <a:r>
              <a:rPr lang="en-US" sz="2800" b="0" smtClean="0"/>
              <a:t>Available evidence indicates protection for at least 8-10 years</a:t>
            </a:r>
          </a:p>
          <a:p>
            <a:pPr lvl="1">
              <a:defRPr/>
            </a:pPr>
            <a:r>
              <a:rPr lang="en-US" sz="2800" b="0" smtClean="0"/>
              <a:t>Multiple cohort studies are in progress to monitor the duration of immunity</a:t>
            </a:r>
          </a:p>
          <a:p>
            <a:pPr lvl="0"/>
            <a:endParaRPr lang="en-US" sz="2200" b="0" smtClean="0"/>
          </a:p>
          <a:p>
            <a:pPr lvl="1"/>
            <a:endParaRPr lang="en-US" sz="2200" b="0" smtClean="0"/>
          </a:p>
        </p:txBody>
      </p:sp>
      <p:sp>
        <p:nvSpPr>
          <p:cNvPr id="4" name="Slide Number Placeholder 3"/>
          <p:cNvSpPr>
            <a:spLocks noGrp="1"/>
          </p:cNvSpPr>
          <p:nvPr>
            <p:ph type="sldNum" sz="quarter" idx="10"/>
          </p:nvPr>
        </p:nvSpPr>
        <p:spPr/>
        <p:txBody>
          <a:bodyPr/>
          <a:lstStyle/>
          <a:p>
            <a:fld id="{A14D4842-1DC4-4090-AF51-000CDFC140E5}" type="slidenum">
              <a:rPr lang="en-US" smtClean="0"/>
              <a:t>96</a:t>
            </a:fld>
            <a:endParaRPr lang="en-US"/>
          </a:p>
        </p:txBody>
      </p:sp>
    </p:spTree>
    <p:extLst>
      <p:ext uri="{BB962C8B-B14F-4D97-AF65-F5344CB8AC3E}">
        <p14:creationId xmlns:p14="http://schemas.microsoft.com/office/powerpoint/2010/main" val="41517816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881390">
              <a:buFont typeface="+mj-lt"/>
              <a:buAutoNum type="arabicPeriod"/>
              <a:defRPr/>
            </a:pPr>
            <a:r>
              <a:rPr lang="en-US" smtClean="0"/>
              <a:t>Recommend </a:t>
            </a:r>
            <a:r>
              <a:rPr lang="en-US"/>
              <a:t>the HPV vaccine series the exact same way you recommend the other adolescent vaccines. </a:t>
            </a:r>
          </a:p>
          <a:p>
            <a:pPr marL="228600" indent="-228600">
              <a:buFont typeface="+mj-lt"/>
              <a:buAutoNum type="arabicPeriod"/>
            </a:pPr>
            <a:r>
              <a:rPr lang="en-US"/>
              <a:t>Discuss HPV vaccine in the context of cancer prevention instead of sex</a:t>
            </a:r>
          </a:p>
          <a:p>
            <a:pPr marL="228600" indent="-228600">
              <a:buFont typeface="+mj-lt"/>
              <a:buAutoNum type="arabicPeriod"/>
            </a:pPr>
            <a:r>
              <a:rPr lang="en-US" smtClean="0"/>
              <a:t>Let </a:t>
            </a:r>
            <a:r>
              <a:rPr lang="en-US"/>
              <a:t>patients know that you support HPV vaccinaton personally</a:t>
            </a:r>
          </a:p>
          <a:p>
            <a:pPr marL="228600" indent="-228600">
              <a:buFont typeface="+mj-lt"/>
              <a:buAutoNum type="arabicPeriod"/>
            </a:pPr>
            <a:r>
              <a:rPr lang="en-US" smtClean="0"/>
              <a:t>Answer </a:t>
            </a:r>
            <a:r>
              <a:rPr lang="en-US"/>
              <a:t>questions confidently and give just the answer to the question they are asking- don’t give more information than the parents have asked for.</a:t>
            </a:r>
            <a:endParaRPr lang="en-US" b="1"/>
          </a:p>
        </p:txBody>
      </p:sp>
      <p:sp>
        <p:nvSpPr>
          <p:cNvPr id="4" name="Slide Number Placeholder 3"/>
          <p:cNvSpPr>
            <a:spLocks noGrp="1"/>
          </p:cNvSpPr>
          <p:nvPr>
            <p:ph type="sldNum" sz="quarter" idx="10"/>
          </p:nvPr>
        </p:nvSpPr>
        <p:spPr/>
        <p:txBody>
          <a:bodyPr/>
          <a:lstStyle/>
          <a:p>
            <a:fld id="{F148B939-A38E-40DA-8A86-0B69DA2DC0BF}" type="slidenum">
              <a:rPr lang="en-US" smtClean="0"/>
              <a:t>100</a:t>
            </a:fld>
            <a:endParaRPr lang="en-US"/>
          </a:p>
        </p:txBody>
      </p:sp>
    </p:spTree>
    <p:extLst>
      <p:ext uri="{BB962C8B-B14F-4D97-AF65-F5344CB8AC3E}">
        <p14:creationId xmlns:p14="http://schemas.microsoft.com/office/powerpoint/2010/main" val="38461586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107</a:t>
            </a:fld>
            <a:endParaRPr lang="en-US"/>
          </a:p>
        </p:txBody>
      </p:sp>
    </p:spTree>
    <p:extLst>
      <p:ext uri="{BB962C8B-B14F-4D97-AF65-F5344CB8AC3E}">
        <p14:creationId xmlns:p14="http://schemas.microsoft.com/office/powerpoint/2010/main" val="924261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CDC launched a new website for healthcare professionals so</a:t>
            </a:r>
            <a:r>
              <a:rPr lang="en-US" baseline="0" smtClean="0"/>
              <a:t> everything about HPV vaccination is easily found in one place. The website is easy to navigate; it only has one page and three tabs. The first tab is the one you see here- the overview. I encourage you to watch the 5 minute video that was designed for healthcare professionals.</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108</a:t>
            </a:fld>
            <a:endParaRPr lang="en-US"/>
          </a:p>
        </p:txBody>
      </p:sp>
    </p:spTree>
    <p:extLst>
      <p:ext uri="{BB962C8B-B14F-4D97-AF65-F5344CB8AC3E}">
        <p14:creationId xmlns:p14="http://schemas.microsoft.com/office/powerpoint/2010/main" val="31699477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tip sheet, which is currently in the spotlight</a:t>
            </a:r>
            <a:r>
              <a:rPr lang="en-US" baseline="0" smtClean="0"/>
              <a:t> section on the overview tab, can also be found within the Tools for Your Practice tab. This tab also includes links to CDC Expert Commentaries on Medscape, free CME courses, the pink book, and other tools and information specifically designed for healthcare professionals.</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109</a:t>
            </a:fld>
            <a:endParaRPr lang="en-US"/>
          </a:p>
        </p:txBody>
      </p:sp>
    </p:spTree>
    <p:extLst>
      <p:ext uri="{BB962C8B-B14F-4D97-AF65-F5344CB8AC3E}">
        <p14:creationId xmlns:p14="http://schemas.microsoft.com/office/powerpoint/2010/main" val="426265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large majority of cancers caused by HPV are brought about by one of two types: HPV16 or HPV18. Together, these types cause about 22,000 cases of cancer in the United States each year. </a:t>
            </a: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An </a:t>
            </a:r>
            <a:r>
              <a:rPr lang="en-US" sz="1200" i="1" kern="1200" dirty="0" smtClean="0">
                <a:solidFill>
                  <a:schemeClr val="tx1"/>
                </a:solidFill>
                <a:effectLst/>
                <a:latin typeface="+mn-lt"/>
                <a:ea typeface="+mn-ea"/>
                <a:cs typeface="+mn-cs"/>
              </a:rPr>
              <a:t>HPV-associated cancer</a:t>
            </a:r>
            <a:r>
              <a:rPr lang="en-US" sz="1200" kern="1200" dirty="0" smtClean="0">
                <a:solidFill>
                  <a:schemeClr val="tx1"/>
                </a:solidFill>
                <a:effectLst/>
                <a:latin typeface="+mn-lt"/>
                <a:ea typeface="+mn-ea"/>
                <a:cs typeface="+mn-cs"/>
              </a:rPr>
              <a:t> is a cancer that is diagnosed in a part of the body where HPV is often found (first column of the table). These parts of the body include the cervix, anus, penis, vagina, vulva, and oropharynx (back of the throat, including the base of the tongue and tonsils).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t>
            </a:r>
            <a:r>
              <a:rPr lang="en-US" sz="1200" i="1" kern="1200" dirty="0" smtClean="0">
                <a:solidFill>
                  <a:schemeClr val="tx1"/>
                </a:solidFill>
                <a:effectLst/>
                <a:latin typeface="+mn-lt"/>
                <a:ea typeface="+mn-ea"/>
                <a:cs typeface="+mn-cs"/>
              </a:rPr>
              <a:t>HPV-attributable cancer</a:t>
            </a:r>
            <a:r>
              <a:rPr lang="en-US" sz="1200" kern="1200" dirty="0" smtClean="0">
                <a:solidFill>
                  <a:schemeClr val="tx1"/>
                </a:solidFill>
                <a:effectLst/>
                <a:latin typeface="+mn-lt"/>
                <a:ea typeface="+mn-ea"/>
                <a:cs typeface="+mn-cs"/>
              </a:rPr>
              <a:t> is a cancer that is probably caused by HPV (second and third columns of the table). HPV causes nearly all cervical cancers and many cancers of the anus, penis, vagina, vulva, and oropharynx. CDC studies</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used population-based data from cancer tissue to estimate the percentage of these cancers that are probably caused by HPV.</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9</a:t>
            </a:fld>
            <a:endParaRPr lang="en-US"/>
          </a:p>
        </p:txBody>
      </p:sp>
    </p:spTree>
    <p:extLst>
      <p:ext uri="{BB962C8B-B14F-4D97-AF65-F5344CB8AC3E}">
        <p14:creationId xmlns:p14="http://schemas.microsoft.com/office/powerpoint/2010/main" val="28132957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factsheet on HPV</a:t>
            </a:r>
            <a:r>
              <a:rPr lang="en-US" baseline="0" smtClean="0"/>
              <a:t> vaccine for clinicians is another example of a Tool for Your Practice.</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110</a:t>
            </a:fld>
            <a:endParaRPr lang="en-US"/>
          </a:p>
        </p:txBody>
      </p:sp>
    </p:spTree>
    <p:extLst>
      <p:ext uri="{BB962C8B-B14F-4D97-AF65-F5344CB8AC3E}">
        <p14:creationId xmlns:p14="http://schemas.microsoft.com/office/powerpoint/2010/main" val="40853720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another</a:t>
            </a:r>
            <a:r>
              <a:rPr lang="en-US" baseline="0" smtClean="0"/>
              <a:t> tool- CDC’s HPV portal which has information for both clincians and the general public.</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111</a:t>
            </a:fld>
            <a:endParaRPr lang="en-US"/>
          </a:p>
        </p:txBody>
      </p:sp>
    </p:spTree>
    <p:extLst>
      <p:ext uri="{BB962C8B-B14F-4D97-AF65-F5344CB8AC3E}">
        <p14:creationId xmlns:p14="http://schemas.microsoft.com/office/powerpoint/2010/main" val="16807533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tool to share with your practice is</a:t>
            </a:r>
            <a:r>
              <a:rPr lang="en-US" baseline="0" dirty="0" smtClean="0"/>
              <a:t> an article from AAP News about the importance of HPV vaccination.</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112</a:t>
            </a:fld>
            <a:endParaRPr lang="en-US"/>
          </a:p>
        </p:txBody>
      </p:sp>
    </p:spTree>
    <p:extLst>
      <p:ext uri="{BB962C8B-B14F-4D97-AF65-F5344CB8AC3E}">
        <p14:creationId xmlns:p14="http://schemas.microsoft.com/office/powerpoint/2010/main" val="7588490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I’d like to touch on Continuing</a:t>
            </a:r>
            <a:r>
              <a:rPr lang="en-US" baseline="0" dirty="0" smtClean="0"/>
              <a:t> Education opportunities through this healthcare professional site. </a:t>
            </a:r>
            <a:r>
              <a:rPr lang="en-US" dirty="0" smtClean="0"/>
              <a:t>We have adolescent and HPV focused</a:t>
            </a:r>
            <a:r>
              <a:rPr lang="en-US" baseline="0" dirty="0" smtClean="0"/>
              <a:t> CMEs available Medscape at no cost. The links can be found on the Tools for Your Practice tab as well as the bottom of the Preteen and Teen Vaccines health care provider page.</a:t>
            </a:r>
          </a:p>
          <a:p>
            <a:endParaRPr lang="en-US" baseline="0" dirty="0" smtClean="0"/>
          </a:p>
          <a:p>
            <a:r>
              <a:rPr lang="en-US" baseline="0" dirty="0" smtClean="0"/>
              <a:t>All of these CMEs were recently updated this month including our latest CME, “Framing the Conversation with Parents About the HPV vaccine. This CME focuses on the conversation between parents and clinicians and discusses the best way to make the recommendation. </a:t>
            </a:r>
          </a:p>
          <a:p>
            <a:endParaRPr lang="en-US" baseline="0" dirty="0" smtClean="0"/>
          </a:p>
          <a:p>
            <a:r>
              <a:rPr lang="en-US" baseline="0" dirty="0" smtClean="0"/>
              <a:t>This CME was co-authored by nurses and </a:t>
            </a:r>
            <a:r>
              <a:rPr lang="en-US" baseline="0" smtClean="0"/>
              <a:t>physicians who are </a:t>
            </a:r>
            <a:r>
              <a:rPr lang="en-US" baseline="0" dirty="0" smtClean="0"/>
              <a:t>members AAP, AAFP and ANA. The CMEs also run between 30 minutes to one hour and are easy to follow.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24927498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114</a:t>
            </a:fld>
            <a:endParaRPr lang="en-US"/>
          </a:p>
        </p:txBody>
      </p:sp>
    </p:spTree>
    <p:extLst>
      <p:ext uri="{BB962C8B-B14F-4D97-AF65-F5344CB8AC3E}">
        <p14:creationId xmlns:p14="http://schemas.microsoft.com/office/powerpoint/2010/main" val="12521445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have a presentation that provides an overview of the burden of HPV, the importance of the recommendation and how to communicate to your patients about the vaccine. </a:t>
            </a:r>
          </a:p>
          <a:p>
            <a:endParaRPr lang="en-US" baseline="0" dirty="0" smtClean="0"/>
          </a:p>
          <a:p>
            <a:r>
              <a:rPr lang="en-US" baseline="0" dirty="0" smtClean="0"/>
              <a:t>This presentation is something you can share with employees at your practice and your colleagues. This presentation is customizable, so you can pick and choose what slides are needed the most for your presentation.  </a:t>
            </a:r>
          </a:p>
          <a:p>
            <a:endParaRPr lang="en-US" baseline="0" dirty="0" smtClean="0"/>
          </a:p>
          <a:p>
            <a:r>
              <a:rPr lang="en-US" baseline="0" dirty="0" smtClean="0"/>
              <a:t>To request this presentation, please send an email to </a:t>
            </a:r>
            <a:r>
              <a:rPr lang="en-US" u="sng" baseline="0" dirty="0" smtClean="0"/>
              <a:t>preteenvaccines@cdc.gov </a:t>
            </a:r>
            <a:r>
              <a:rPr lang="en-US" u="none" baseline="0" dirty="0" smtClean="0"/>
              <a:t>or click on the link in the resource box on the first tab.</a:t>
            </a:r>
            <a:endParaRPr lang="en-US" u="sng"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24927498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types of factsheets on the site: </a:t>
            </a:r>
          </a:p>
          <a:p>
            <a:pPr marL="228600" indent="-228600">
              <a:buFont typeface="+mj-lt"/>
              <a:buAutoNum type="arabicPeriod"/>
            </a:pPr>
            <a:r>
              <a:rPr lang="en-US" dirty="0" smtClean="0"/>
              <a:t>An overview of all</a:t>
            </a:r>
            <a:r>
              <a:rPr lang="en-US" baseline="0" dirty="0" smtClean="0"/>
              <a:t> of the adolescent vaccines</a:t>
            </a:r>
          </a:p>
          <a:p>
            <a:pPr marL="228600" indent="-228600">
              <a:buFont typeface="+mj-lt"/>
              <a:buAutoNum type="arabicPeriod"/>
            </a:pPr>
            <a:r>
              <a:rPr lang="en-US" baseline="0" dirty="0" smtClean="0"/>
              <a:t>A basic factsheet about HPV vaccine</a:t>
            </a:r>
          </a:p>
          <a:p>
            <a:pPr marL="228600" indent="-228600">
              <a:buFont typeface="+mj-lt"/>
              <a:buAutoNum type="arabicPeriod"/>
            </a:pPr>
            <a:r>
              <a:rPr lang="en-US" baseline="0" dirty="0" smtClean="0"/>
              <a:t>An in-depth factsheet about HPV vaccine which includes a personal story from a cervical cancer survivor</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116</a:t>
            </a:fld>
            <a:endParaRPr lang="en-US"/>
          </a:p>
        </p:txBody>
      </p:sp>
    </p:spTree>
    <p:extLst>
      <p:ext uri="{BB962C8B-B14F-4D97-AF65-F5344CB8AC3E}">
        <p14:creationId xmlns:p14="http://schemas.microsoft.com/office/powerpoint/2010/main" val="4122219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parent version or “easy to read” version of the adolescent immunization schedule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117</a:t>
            </a:fld>
            <a:endParaRPr lang="en-US"/>
          </a:p>
        </p:txBody>
      </p:sp>
    </p:spTree>
    <p:extLst>
      <p:ext uri="{BB962C8B-B14F-4D97-AF65-F5344CB8AC3E}">
        <p14:creationId xmlns:p14="http://schemas.microsoft.com/office/powerpoint/2010/main" val="1960642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121</a:t>
            </a:fld>
            <a:endParaRPr lang="en-US"/>
          </a:p>
        </p:txBody>
      </p:sp>
    </p:spTree>
    <p:extLst>
      <p:ext uri="{BB962C8B-B14F-4D97-AF65-F5344CB8AC3E}">
        <p14:creationId xmlns:p14="http://schemas.microsoft.com/office/powerpoint/2010/main" val="381404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t>Cervical cancer was once the leading cause of cancer death for women in the United States. Now it is the most preventable of all of the female cancers.  The Pap test has helped decrease the number of women in the U.S. with cervical cancer by about 75% in the past 50 years. However even with an excellent cervical cancer screening program in the U.S., there are still </a:t>
            </a:r>
            <a:r>
              <a:rPr lang="en-US" smtClean="0"/>
              <a:t>over 11,000 cases </a:t>
            </a:r>
            <a:r>
              <a:rPr lang="en-US"/>
              <a:t>of cervical cancer each year in this country.</a:t>
            </a:r>
          </a:p>
          <a:p>
            <a:pPr rtl="0"/>
            <a:endParaRPr lang="en-US"/>
          </a:p>
          <a:p>
            <a:pPr rtl="0"/>
            <a:r>
              <a:rPr lang="en-US"/>
              <a:t>Many people think of gynecological cancers as just affecting older women, but cervical cancer </a:t>
            </a:r>
            <a:r>
              <a:rPr lang="en-US" smtClean="0"/>
              <a:t>affects 1 in 3 women who are</a:t>
            </a:r>
            <a:r>
              <a:rPr lang="en-US" baseline="0" smtClean="0"/>
              <a:t> of reproductive age</a:t>
            </a:r>
            <a:endParaRPr lang="en-US" b="0">
              <a:solidFill>
                <a:srgbClr val="FF0000"/>
              </a:solidFill>
            </a:endParaRPr>
          </a:p>
        </p:txBody>
      </p:sp>
      <p:sp>
        <p:nvSpPr>
          <p:cNvPr id="4" name="Slide Number Placeholder 3"/>
          <p:cNvSpPr>
            <a:spLocks noGrp="1"/>
          </p:cNvSpPr>
          <p:nvPr>
            <p:ph type="sldNum" sz="quarter" idx="10"/>
          </p:nvPr>
        </p:nvSpPr>
        <p:spPr/>
        <p:txBody>
          <a:bodyPr/>
          <a:lstStyle/>
          <a:p>
            <a:fld id="{12066194-66AB-4DEC-853C-F815430BF543}" type="slidenum">
              <a:rPr lang="en-US" smtClean="0"/>
              <a:t>12</a:t>
            </a:fld>
            <a:endParaRPr lang="en-US"/>
          </a:p>
        </p:txBody>
      </p:sp>
    </p:spTree>
    <p:extLst>
      <p:ext uri="{BB962C8B-B14F-4D97-AF65-F5344CB8AC3E}">
        <p14:creationId xmlns:p14="http://schemas.microsoft.com/office/powerpoint/2010/main" val="256467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1181100" y="698500"/>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dirty="0"/>
              <a:t>Cervical cancer affects women of color and their communities more than their white counterparts. Women of color are often diagnosed with cervical cancer at a later stage than white women.  Black women are more likely to die from cervical cancer than women of other races or ethnicities, possibly because of decreased access to Pap testing or follow-up treatment. </a:t>
            </a:r>
          </a:p>
          <a:p>
            <a:pPr rtl="0"/>
            <a:endParaRPr lang="en-US" dirty="0"/>
          </a:p>
          <a:p>
            <a:pPr defTabSz="881390">
              <a:defRPr/>
            </a:pPr>
            <a:r>
              <a:rPr lang="en-US" dirty="0"/>
              <a:t>Hispanic women have the highest rates of cervical cancer in the United States. For example, for every 100,000 women living in the U.S., about 11 Hispanic women are diagnosed with cervical cancer, compared to only seven non-Hispanic women.</a:t>
            </a:r>
          </a:p>
          <a:p>
            <a:pPr rtl="0"/>
            <a:endParaRPr lang="en-US" dirty="0"/>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A9B7797-1F21-4A40-BC4B-51CBCF83B942}" type="datetimeFigureOut">
              <a:rPr lang="en-US" smtClean="0"/>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176932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322436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2702529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9645565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322953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524477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8289102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2016598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4159308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6681913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899629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9B7797-1F21-4A40-BC4B-51CBCF83B942}" type="datetimeFigureOut">
              <a:rPr lang="en-US" smtClean="0"/>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2222211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1083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174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9B7797-1F21-4A40-BC4B-51CBCF83B942}" type="datetimeFigureOut">
              <a:rPr lang="en-US" smtClean="0">
                <a:solidFill>
                  <a:prstClr val="black">
                    <a:tint val="75000"/>
                  </a:prstClr>
                </a:solidFill>
              </a:rPr>
              <a:pPr/>
              <a:t>8/5/2014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8678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9B7797-1F21-4A40-BC4B-51CBCF83B942}" type="datetimeFigureOut">
              <a:rPr lang="en-US" smtClean="0">
                <a:solidFill>
                  <a:prstClr val="black">
                    <a:tint val="75000"/>
                  </a:prstClr>
                </a:solidFill>
              </a:rPr>
              <a:pPr/>
              <a:t>8/5/2014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770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9B7797-1F21-4A40-BC4B-51CBCF83B942}" type="datetimeFigureOut">
              <a:rPr lang="en-US" smtClean="0">
                <a:solidFill>
                  <a:prstClr val="black">
                    <a:tint val="75000"/>
                  </a:prstClr>
                </a:solidFill>
              </a:rPr>
              <a:pPr/>
              <a:t>8/5/2014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539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solidFill>
                  <a:prstClr val="black">
                    <a:tint val="75000"/>
                  </a:prstClr>
                </a:solidFill>
              </a:rPr>
              <a:pPr/>
              <a:t>8/5/2014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0504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solidFill>
                  <a:prstClr val="black">
                    <a:tint val="75000"/>
                  </a:prstClr>
                </a:solidFill>
              </a:rPr>
              <a:pPr/>
              <a:t>8/5/2014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9852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Headline – Calibri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First level – Myriad Pro, Bold, 32pt</a:t>
            </a:r>
          </a:p>
          <a:p>
            <a:pPr lvl="1"/>
            <a:r>
              <a:rPr lang="en-US" dirty="0" smtClean="0"/>
              <a:t>Second level – Myriad Pro, 28pt</a:t>
            </a:r>
          </a:p>
          <a:p>
            <a:pPr lvl="2"/>
            <a:r>
              <a:rPr lang="en-US" dirty="0" smtClean="0"/>
              <a:t>Third level – Myriad Pro, 24pt	</a:t>
            </a:r>
          </a:p>
          <a:p>
            <a:pPr lvl="3"/>
            <a:r>
              <a:rPr lang="en-US" dirty="0" smtClean="0"/>
              <a:t>Fourth level – Myriad Pro, 22pt</a:t>
            </a:r>
          </a:p>
          <a:p>
            <a:pPr lvl="4"/>
            <a:r>
              <a:rPr lang="en-US" dirty="0" smtClean="0"/>
              <a:t>Fifth level – Myriad Pro, 20pt</a:t>
            </a:r>
            <a:endParaRPr lang="en-US" dirty="0"/>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06884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Text Placeholder 2"/>
          <p:cNvSpPr>
            <a:spLocks noGrp="1"/>
          </p:cNvSpPr>
          <p:nvPr>
            <p:ph type="body" sz="half" idx="1"/>
          </p:nvPr>
        </p:nvSpPr>
        <p:spPr>
          <a:xfrm>
            <a:off x="6096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sz="1100">
                <a:latin typeface="Myriad Pro"/>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1"/>
          </p:nvPr>
        </p:nvSpPr>
        <p:spPr>
          <a:ln/>
        </p:spPr>
        <p:txBody>
          <a:bodyPr/>
          <a:lstStyle>
            <a:lvl1pPr>
              <a:defRPr sz="1100">
                <a:latin typeface="Myriad Pro"/>
              </a:defRPr>
            </a:lvl1pPr>
          </a:lstStyle>
          <a:p>
            <a:pPr>
              <a:defRPr/>
            </a:pPr>
            <a:fld id="{9FEE4D3B-6861-463B-A7C6-0D3F1F6D4A02}" type="slidenum">
              <a:rPr lang="en-US" smtClean="0">
                <a:solidFill>
                  <a:prstClr val="black">
                    <a:tint val="75000"/>
                  </a:prstClr>
                </a:solidFill>
              </a:rPr>
              <a:pPr>
                <a:defRPr/>
              </a:pPr>
              <a:t>‹#›</a:t>
            </a:fld>
            <a:endParaRPr lang="en-US">
              <a:solidFill>
                <a:prstClr val="black">
                  <a:tint val="75000"/>
                </a:prstClr>
              </a:solidFill>
            </a:endParaRPr>
          </a:p>
        </p:txBody>
      </p:sp>
      <p:sp>
        <p:nvSpPr>
          <p:cNvPr id="7" name="Rectangle 8"/>
          <p:cNvSpPr>
            <a:spLocks noGrp="1" noChangeArrowheads="1"/>
          </p:cNvSpPr>
          <p:nvPr>
            <p:ph type="dt" sz="half" idx="12"/>
          </p:nvPr>
        </p:nvSpPr>
        <p:spPr>
          <a:ln/>
        </p:spPr>
        <p:txBody>
          <a:bodyPr/>
          <a:lstStyle>
            <a:lvl1pPr>
              <a:defRPr sz="1100">
                <a:latin typeface="Myriad Pro"/>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8401152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7062184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9706980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0725917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2">
                    <a:lumMod val="50000"/>
                  </a:schemeClr>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2">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6632805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6472106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09114621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85134770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00036418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86798660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54750561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96066515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7" name="Rectangle 6"/>
          <p:cNvSpPr/>
          <p:nvPr userDrawn="1"/>
        </p:nvSpPr>
        <p:spPr>
          <a:xfrm>
            <a:off x="1371600" y="4343400"/>
            <a:ext cx="6400800" cy="292388"/>
          </a:xfrm>
          <a:prstGeom prst="rect">
            <a:avLst/>
          </a:prstGeom>
        </p:spPr>
        <p:txBody>
          <a:bodyPr wrap="square">
            <a:spAutoFit/>
          </a:bodyPr>
          <a:lstStyle/>
          <a:p>
            <a:r>
              <a:rPr lang="en-US" sz="1300" b="1" smtClean="0">
                <a:solidFill>
                  <a:srgbClr val="0039A6"/>
                </a:solidFill>
              </a:rPr>
              <a:t>For more information please contact Centers for Disease Control and Prevention</a:t>
            </a:r>
          </a:p>
        </p:txBody>
      </p:sp>
      <p:sp>
        <p:nvSpPr>
          <p:cNvPr id="10" name="Rectangle 9"/>
          <p:cNvSpPr/>
          <p:nvPr userDrawn="1"/>
        </p:nvSpPr>
        <p:spPr>
          <a:xfrm>
            <a:off x="1371600" y="4706034"/>
            <a:ext cx="5943600" cy="646331"/>
          </a:xfrm>
          <a:prstGeom prst="rect">
            <a:avLst/>
          </a:prstGeom>
        </p:spPr>
        <p:txBody>
          <a:bodyPr wrap="square">
            <a:spAutoFit/>
          </a:bodyPr>
          <a:lstStyle/>
          <a:p>
            <a:r>
              <a:rPr lang="en-US" sz="1200" smtClean="0">
                <a:solidFill>
                  <a:srgbClr val="0039A6"/>
                </a:solidFill>
              </a:rPr>
              <a:t>1600 Clifton Road NE, Atlanta, GA 30333</a:t>
            </a:r>
          </a:p>
          <a:p>
            <a:r>
              <a:rPr lang="en-US" sz="1200" smtClean="0">
                <a:solidFill>
                  <a:srgbClr val="0039A6"/>
                </a:solidFill>
              </a:rPr>
              <a:t>Telephone, 1-800-CDC-INFO (232-4636)/TTY: 1-888-232-6348</a:t>
            </a:r>
          </a:p>
          <a:p>
            <a:r>
              <a:rPr lang="en-US" sz="1200" smtClean="0">
                <a:solidFill>
                  <a:srgbClr val="0039A6"/>
                </a:solidFill>
              </a:rPr>
              <a:t>E-mail: cdcinfo@cdc.gov 	Web: www.cdc.gov</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2">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2">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903741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9B7797-1F21-4A40-BC4B-51CBCF83B942}" type="datetimeFigureOut">
              <a:rPr lang="en-US" smtClean="0"/>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35729839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3D0DF97-0461-43D4-B9E4-FECD66CB0DF2}" type="datetimeFigureOut">
              <a:rPr lang="en-US">
                <a:solidFill>
                  <a:srgbClr val="0039A6"/>
                </a:solidFill>
              </a:rPr>
              <a:pPr>
                <a:defRPr/>
              </a:pPr>
              <a:t>8/5/2014</a:t>
            </a:fld>
            <a:endParaRPr lang="en-US">
              <a:solidFill>
                <a:srgbClr val="0039A6"/>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39A6"/>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2B06EA-CFA2-4989-B0E4-2987E8BE5881}"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1883423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9B7797-1F21-4A40-BC4B-51CBCF83B942}" type="datetimeFigureOut">
              <a:rPr lang="en-US" smtClean="0"/>
              <a:t>8/5/2014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7528060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9B7797-1F21-4A40-BC4B-51CBCF83B942}" type="datetimeFigureOut">
              <a:rPr lang="en-US" smtClean="0"/>
              <a:t>8/5/2014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10093706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t>8/5/2014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38022678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18608755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Headline – Calibri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First level – Myriad Pro, Bold, 32pt</a:t>
            </a:r>
          </a:p>
          <a:p>
            <a:pPr lvl="1"/>
            <a:r>
              <a:rPr lang="en-US" dirty="0" smtClean="0"/>
              <a:t>Second level – Myriad Pro, 28pt</a:t>
            </a:r>
          </a:p>
          <a:p>
            <a:pPr lvl="2"/>
            <a:r>
              <a:rPr lang="en-US" dirty="0" smtClean="0"/>
              <a:t>Third level – Myriad Pro, 24pt	</a:t>
            </a:r>
          </a:p>
          <a:p>
            <a:pPr lvl="3"/>
            <a:r>
              <a:rPr lang="en-US" dirty="0" smtClean="0"/>
              <a:t>Fourth level – Myriad Pro, 22pt</a:t>
            </a:r>
          </a:p>
          <a:p>
            <a:pPr lvl="4"/>
            <a:r>
              <a:rPr lang="en-US" dirty="0" smtClean="0"/>
              <a:t>Fifth level – Myriad Pro, 20pt</a:t>
            </a:r>
            <a:endParaRPr lang="en-US" dirty="0"/>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38091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t>8/5/2014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t>‹#›</a:t>
            </a:fld>
            <a:endParaRPr lang="en-US"/>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21566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40901101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6" r:id="rId10"/>
    <p:sldLayoutId id="2147483687" r:id="rId11"/>
    <p:sldLayoutId id="2147483709"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167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10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3.xml"/><Relationship Id="rId1" Type="http://schemas.openxmlformats.org/officeDocument/2006/relationships/slideLayout" Target="../slideLayouts/slideLayout20.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1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1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6.xml"/><Relationship Id="rId1" Type="http://schemas.openxmlformats.org/officeDocument/2006/relationships/slideLayout" Target="../slideLayouts/slideLayout20.xml"/><Relationship Id="rId5" Type="http://schemas.openxmlformats.org/officeDocument/2006/relationships/image" Target="../media/image52.png"/><Relationship Id="rId4" Type="http://schemas.openxmlformats.org/officeDocument/2006/relationships/image" Target="../media/image51.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0.xml"/><Relationship Id="rId1" Type="http://schemas.openxmlformats.org/officeDocument/2006/relationships/themeOverride" Target="../theme/themeOverride3.xml"/><Relationship Id="rId4" Type="http://schemas.openxmlformats.org/officeDocument/2006/relationships/image" Target="../media/image53.jpeg"/></Relationships>
</file>

<file path=ppt/slides/_rels/slide1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0.xml"/><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oleObject" Target="../embeddings/Microsoft_Excel_97-2003_Worksheet1.xls"/></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0.xml"/><Relationship Id="rId1" Type="http://schemas.openxmlformats.org/officeDocument/2006/relationships/vmlDrawing" Target="../drawings/vmlDrawing4.vml"/><Relationship Id="rId5" Type="http://schemas.openxmlformats.org/officeDocument/2006/relationships/image" Target="../media/image31.emf"/><Relationship Id="rId4" Type="http://schemas.openxmlformats.org/officeDocument/2006/relationships/oleObject" Target="../embeddings/Microsoft_Excel_97-2003_Worksheet2.xls"/></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0.xml"/><Relationship Id="rId1" Type="http://schemas.openxmlformats.org/officeDocument/2006/relationships/vmlDrawing" Target="../drawings/vmlDrawing5.vml"/><Relationship Id="rId5" Type="http://schemas.openxmlformats.org/officeDocument/2006/relationships/image" Target="../media/image37.png"/><Relationship Id="rId4" Type="http://schemas.openxmlformats.org/officeDocument/2006/relationships/oleObject" Target="../embeddings/oleObject3.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 y="2111375"/>
            <a:ext cx="8877300" cy="1470025"/>
          </a:xfrm>
        </p:spPr>
        <p:txBody>
          <a:bodyPr vert="horz" lIns="91440" tIns="45720" rIns="91440" bIns="45720" rtlCol="0" anchor="ctr">
            <a:noAutofit/>
          </a:bodyPr>
          <a:lstStyle/>
          <a:p>
            <a:r>
              <a:rPr lang="en-US" dirty="0">
                <a:solidFill>
                  <a:srgbClr val="1993B9"/>
                </a:solidFill>
              </a:rPr>
              <a:t>You are the </a:t>
            </a:r>
            <a:r>
              <a:rPr lang="en-US" dirty="0" smtClean="0">
                <a:solidFill>
                  <a:srgbClr val="1993B9"/>
                </a:solidFill>
              </a:rPr>
              <a:t>Key</a:t>
            </a:r>
            <a:br>
              <a:rPr lang="en-US" dirty="0" smtClean="0">
                <a:solidFill>
                  <a:srgbClr val="1993B9"/>
                </a:solidFill>
              </a:rPr>
            </a:br>
            <a:r>
              <a:rPr lang="en-US" dirty="0" smtClean="0">
                <a:solidFill>
                  <a:srgbClr val="1993B9"/>
                </a:solidFill>
              </a:rPr>
              <a:t>to </a:t>
            </a:r>
            <a:r>
              <a:rPr lang="en-US" dirty="0">
                <a:solidFill>
                  <a:srgbClr val="1993B9"/>
                </a:solidFill>
              </a:rPr>
              <a:t>HPV Cancer </a:t>
            </a:r>
            <a:r>
              <a:rPr lang="en-US" dirty="0" smtClean="0">
                <a:solidFill>
                  <a:srgbClr val="1993B9"/>
                </a:solidFill>
              </a:rPr>
              <a:t>Prevention</a:t>
            </a:r>
            <a:r>
              <a:rPr lang="en-US" dirty="0"/>
              <a:t/>
            </a:r>
            <a:br>
              <a:rPr lang="en-US" dirty="0"/>
            </a:br>
            <a:r>
              <a:rPr lang="en-US" sz="2800" b="0" dirty="0"/>
              <a:t>Understanding the Burden of HPV </a:t>
            </a:r>
            <a:r>
              <a:rPr lang="en-US" sz="2800" b="0" dirty="0" smtClean="0"/>
              <a:t>Disease, </a:t>
            </a:r>
            <a:br>
              <a:rPr lang="en-US" sz="2800" b="0" dirty="0" smtClean="0"/>
            </a:br>
            <a:r>
              <a:rPr lang="en-US" sz="2800" b="0" dirty="0" smtClean="0"/>
              <a:t>the Importance </a:t>
            </a:r>
            <a:r>
              <a:rPr lang="en-US" sz="2800" b="0" dirty="0"/>
              <a:t>of the HPV Vaccine </a:t>
            </a:r>
            <a:r>
              <a:rPr lang="en-US" sz="2800" b="0" dirty="0" smtClean="0"/>
              <a:t>Recommendation, </a:t>
            </a:r>
            <a:br>
              <a:rPr lang="en-US" sz="2800" b="0" dirty="0" smtClean="0"/>
            </a:br>
            <a:r>
              <a:rPr lang="en-US" sz="2800" b="0" dirty="0" smtClean="0"/>
              <a:t>and  </a:t>
            </a:r>
            <a:r>
              <a:rPr lang="en-US" sz="2800" b="0" dirty="0"/>
              <a:t>Communicating </a:t>
            </a:r>
            <a:r>
              <a:rPr lang="en-US" sz="2800" b="0" dirty="0" smtClean="0"/>
              <a:t>about HPV Vaccination</a:t>
            </a:r>
            <a:endParaRPr lang="en-US" sz="2800" b="0" dirty="0"/>
          </a:p>
        </p:txBody>
      </p:sp>
      <p:sp>
        <p:nvSpPr>
          <p:cNvPr id="3" name="Subtitle 2"/>
          <p:cNvSpPr>
            <a:spLocks noGrp="1"/>
          </p:cNvSpPr>
          <p:nvPr>
            <p:ph type="subTitle" idx="1"/>
          </p:nvPr>
        </p:nvSpPr>
        <p:spPr>
          <a:xfrm>
            <a:off x="609600" y="4495800"/>
            <a:ext cx="8001000" cy="1676400"/>
          </a:xfrm>
        </p:spPr>
        <p:txBody>
          <a:bodyPr>
            <a:noAutofit/>
          </a:bodyPr>
          <a:lstStyle/>
          <a:p>
            <a:pPr>
              <a:lnSpc>
                <a:spcPct val="100000"/>
              </a:lnSpc>
              <a:spcBef>
                <a:spcPts val="0"/>
              </a:spcBef>
            </a:pPr>
            <a:r>
              <a:rPr lang="en-US" sz="2000" dirty="0" smtClean="0">
                <a:solidFill>
                  <a:srgbClr val="722B79"/>
                </a:solidFill>
              </a:rPr>
              <a:t>Speaker Name</a:t>
            </a:r>
          </a:p>
          <a:p>
            <a:pPr>
              <a:lnSpc>
                <a:spcPct val="100000"/>
              </a:lnSpc>
              <a:spcBef>
                <a:spcPts val="0"/>
              </a:spcBef>
            </a:pPr>
            <a:r>
              <a:rPr lang="en-US" sz="2000" b="0" dirty="0" smtClean="0">
                <a:solidFill>
                  <a:srgbClr val="722B79"/>
                </a:solidFill>
              </a:rPr>
              <a:t>Speaker Title</a:t>
            </a:r>
          </a:p>
          <a:p>
            <a:pPr>
              <a:lnSpc>
                <a:spcPct val="100000"/>
              </a:lnSpc>
              <a:spcBef>
                <a:spcPts val="0"/>
              </a:spcBef>
            </a:pPr>
            <a:r>
              <a:rPr lang="en-US" sz="2000" b="0" dirty="0" smtClean="0">
                <a:solidFill>
                  <a:srgbClr val="722B79"/>
                </a:solidFill>
              </a:rPr>
              <a:t>Speaker Affiliation</a:t>
            </a:r>
          </a:p>
          <a:p>
            <a:pPr>
              <a:lnSpc>
                <a:spcPct val="100000"/>
              </a:lnSpc>
              <a:spcBef>
                <a:spcPts val="0"/>
              </a:spcBef>
            </a:pPr>
            <a:endParaRPr lang="en-US" sz="2000" b="0" dirty="0">
              <a:solidFill>
                <a:srgbClr val="722B79"/>
              </a:solidFill>
            </a:endParaRPr>
          </a:p>
          <a:p>
            <a:pPr>
              <a:spcBef>
                <a:spcPts val="0"/>
              </a:spcBef>
            </a:pPr>
            <a:r>
              <a:rPr lang="en-US" sz="2000" b="0" i="1" dirty="0">
                <a:solidFill>
                  <a:srgbClr val="722B79"/>
                </a:solidFill>
              </a:rPr>
              <a:t>{</a:t>
            </a:r>
            <a:r>
              <a:rPr lang="en-US" sz="2000" b="0" i="1" dirty="0" smtClean="0">
                <a:solidFill>
                  <a:srgbClr val="722B79"/>
                </a:solidFill>
              </a:rPr>
              <a:t>Updated August 5, 2014; Replace with date of Presentation}</a:t>
            </a:r>
            <a:endParaRPr lang="en-US" sz="2000" b="0" i="1" dirty="0">
              <a:solidFill>
                <a:srgbClr val="722B79"/>
              </a:solidFill>
            </a:endParaRPr>
          </a:p>
        </p:txBody>
      </p:sp>
    </p:spTree>
    <p:extLst>
      <p:ext uri="{BB962C8B-B14F-4D97-AF65-F5344CB8AC3E}">
        <p14:creationId xmlns:p14="http://schemas.microsoft.com/office/powerpoint/2010/main" val="3844275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2800" dirty="0" smtClean="0"/>
              <a:t>Average Number of New Cancers Probably Caused by HPV, by Sex, United States 2006-2010</a:t>
            </a:r>
            <a:endParaRPr lang="en-US" sz="2800" dirty="0"/>
          </a:p>
        </p:txBody>
      </p:sp>
      <p:sp>
        <p:nvSpPr>
          <p:cNvPr id="12" name="TextBox 11"/>
          <p:cNvSpPr txBox="1"/>
          <p:nvPr/>
        </p:nvSpPr>
        <p:spPr>
          <a:xfrm>
            <a:off x="0" y="6611779"/>
            <a:ext cx="5410200" cy="246221"/>
          </a:xfrm>
          <a:prstGeom prst="rect">
            <a:avLst/>
          </a:prstGeom>
          <a:noFill/>
        </p:spPr>
        <p:txBody>
          <a:bodyPr wrap="square" rtlCol="0">
            <a:spAutoFit/>
          </a:bodyPr>
          <a:lstStyle/>
          <a:p>
            <a:pPr>
              <a:spcAft>
                <a:spcPts val="600"/>
              </a:spcAft>
            </a:pPr>
            <a:r>
              <a:rPr lang="en-US" sz="1000" dirty="0" smtClean="0">
                <a:solidFill>
                  <a:schemeClr val="accent1">
                    <a:lumMod val="50000"/>
                  </a:schemeClr>
                </a:solidFill>
              </a:rPr>
              <a:t>CDC, </a:t>
            </a:r>
            <a:r>
              <a:rPr lang="en-US" sz="1000" dirty="0">
                <a:solidFill>
                  <a:schemeClr val="accent1">
                    <a:lumMod val="50000"/>
                  </a:schemeClr>
                </a:solidFill>
              </a:rPr>
              <a:t>United States Cancer Statistics (USCS</a:t>
            </a:r>
            <a:r>
              <a:rPr lang="en-US" sz="1000" dirty="0" smtClean="0">
                <a:solidFill>
                  <a:schemeClr val="accent1">
                    <a:lumMod val="50000"/>
                  </a:schemeClr>
                </a:solidFill>
              </a:rPr>
              <a:t>), 2006-2010</a:t>
            </a:r>
            <a:endParaRPr lang="en-US" sz="1000" dirty="0">
              <a:solidFill>
                <a:schemeClr val="accent1">
                  <a:lumMod val="50000"/>
                </a:schemeClr>
              </a:solidFill>
            </a:endParaRPr>
          </a:p>
        </p:txBody>
      </p:sp>
      <p:grpSp>
        <p:nvGrpSpPr>
          <p:cNvPr id="31" name="Group 30"/>
          <p:cNvGrpSpPr/>
          <p:nvPr/>
        </p:nvGrpSpPr>
        <p:grpSpPr>
          <a:xfrm>
            <a:off x="76200" y="1371600"/>
            <a:ext cx="4547259" cy="4859179"/>
            <a:chOff x="571500" y="1676400"/>
            <a:chExt cx="4547259" cy="4859179"/>
          </a:xfrm>
        </p:grpSpPr>
        <p:sp>
          <p:nvSpPr>
            <p:cNvPr id="5" name="TextBox 4"/>
            <p:cNvSpPr txBox="1"/>
            <p:nvPr/>
          </p:nvSpPr>
          <p:spPr>
            <a:xfrm>
              <a:off x="1981200" y="5791200"/>
              <a:ext cx="2819400" cy="461665"/>
            </a:xfrm>
            <a:prstGeom prst="rect">
              <a:avLst/>
            </a:prstGeom>
            <a:noFill/>
          </p:spPr>
          <p:txBody>
            <a:bodyPr wrap="square" rtlCol="0">
              <a:spAutoFit/>
            </a:bodyPr>
            <a:lstStyle/>
            <a:p>
              <a:pPr algn="ctr"/>
              <a:r>
                <a:rPr lang="en-US" sz="2400" b="1" dirty="0" smtClean="0">
                  <a:solidFill>
                    <a:schemeClr val="accent1">
                      <a:lumMod val="50000"/>
                    </a:schemeClr>
                  </a:solidFill>
                </a:rPr>
                <a:t>Women (n = 17,600)</a:t>
              </a:r>
              <a:endParaRPr lang="en-US" sz="2400" b="1" dirty="0">
                <a:solidFill>
                  <a:schemeClr val="accent1">
                    <a:lumMod val="50000"/>
                  </a:schemeClr>
                </a:solidFill>
              </a:endParaRPr>
            </a:p>
          </p:txBody>
        </p:sp>
        <p:grpSp>
          <p:nvGrpSpPr>
            <p:cNvPr id="30" name="Group 29"/>
            <p:cNvGrpSpPr/>
            <p:nvPr/>
          </p:nvGrpSpPr>
          <p:grpSpPr>
            <a:xfrm>
              <a:off x="571500" y="1676400"/>
              <a:ext cx="4547259" cy="4859179"/>
              <a:chOff x="571500" y="1676400"/>
              <a:chExt cx="4547259" cy="4859179"/>
            </a:xfrm>
          </p:grpSpPr>
          <p:sp>
            <p:nvSpPr>
              <p:cNvPr id="13" name="TextBox 12"/>
              <p:cNvSpPr txBox="1"/>
              <p:nvPr/>
            </p:nvSpPr>
            <p:spPr>
              <a:xfrm>
                <a:off x="571500" y="3384470"/>
                <a:ext cx="1447800" cy="830997"/>
              </a:xfrm>
              <a:prstGeom prst="rect">
                <a:avLst/>
              </a:prstGeom>
              <a:noFill/>
            </p:spPr>
            <p:txBody>
              <a:bodyPr wrap="square" rtlCol="0">
                <a:spAutoFit/>
              </a:bodyPr>
              <a:lstStyle/>
              <a:p>
                <a:r>
                  <a:rPr lang="en-US" sz="1600" dirty="0" smtClean="0"/>
                  <a:t>Oropharynx</a:t>
                </a:r>
                <a:br>
                  <a:rPr lang="en-US" sz="1600" dirty="0" smtClean="0"/>
                </a:br>
                <a:r>
                  <a:rPr lang="en-US" sz="1600" dirty="0" smtClean="0"/>
                  <a:t>n=1,800</a:t>
                </a:r>
                <a:br>
                  <a:rPr lang="en-US" sz="1600" dirty="0" smtClean="0"/>
                </a:br>
                <a:r>
                  <a:rPr lang="en-US" sz="1600" dirty="0" smtClean="0"/>
                  <a:t>10%</a:t>
                </a:r>
                <a:endParaRPr lang="en-US" sz="1600" dirty="0"/>
              </a:p>
            </p:txBody>
          </p:sp>
          <p:graphicFrame>
            <p:nvGraphicFramePr>
              <p:cNvPr id="3" name="Chart 2"/>
              <p:cNvGraphicFramePr/>
              <p:nvPr>
                <p:extLst>
                  <p:ext uri="{D42A27DB-BD31-4B8C-83A1-F6EECF244321}">
                    <p14:modId xmlns:p14="http://schemas.microsoft.com/office/powerpoint/2010/main" val="2182724961"/>
                  </p:ext>
                </p:extLst>
              </p:nvPr>
            </p:nvGraphicFramePr>
            <p:xfrm>
              <a:off x="1510640" y="1676400"/>
              <a:ext cx="3608119" cy="485917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314700" y="2590802"/>
                <a:ext cx="1447800" cy="830997"/>
              </a:xfrm>
              <a:prstGeom prst="rect">
                <a:avLst/>
              </a:prstGeom>
              <a:noFill/>
            </p:spPr>
            <p:txBody>
              <a:bodyPr wrap="square" rtlCol="0">
                <a:spAutoFit/>
              </a:bodyPr>
              <a:lstStyle/>
              <a:p>
                <a:r>
                  <a:rPr lang="en-US" sz="1600" dirty="0" smtClean="0"/>
                  <a:t>Anus</a:t>
                </a:r>
                <a:br>
                  <a:rPr lang="en-US" sz="1600" dirty="0" smtClean="0"/>
                </a:br>
                <a:r>
                  <a:rPr lang="en-US" sz="1600" dirty="0" smtClean="0"/>
                  <a:t>n=2,600</a:t>
                </a:r>
                <a:br>
                  <a:rPr lang="en-US" sz="1600" dirty="0" smtClean="0"/>
                </a:br>
                <a:r>
                  <a:rPr lang="en-US" sz="1600" dirty="0" smtClean="0"/>
                  <a:t>15%</a:t>
                </a:r>
                <a:endParaRPr lang="en-US" sz="1600" dirty="0"/>
              </a:p>
            </p:txBody>
          </p:sp>
          <p:sp>
            <p:nvSpPr>
              <p:cNvPr id="9" name="TextBox 8"/>
              <p:cNvSpPr txBox="1"/>
              <p:nvPr/>
            </p:nvSpPr>
            <p:spPr>
              <a:xfrm>
                <a:off x="2857500" y="4350605"/>
                <a:ext cx="1447800" cy="830997"/>
              </a:xfrm>
              <a:prstGeom prst="rect">
                <a:avLst/>
              </a:prstGeom>
              <a:noFill/>
            </p:spPr>
            <p:txBody>
              <a:bodyPr wrap="square" rtlCol="0">
                <a:spAutoFit/>
              </a:bodyPr>
              <a:lstStyle/>
              <a:p>
                <a:r>
                  <a:rPr lang="en-US" sz="1600" dirty="0" smtClean="0"/>
                  <a:t>Cervix</a:t>
                </a:r>
                <a:br>
                  <a:rPr lang="en-US" sz="1600" dirty="0" smtClean="0"/>
                </a:br>
                <a:r>
                  <a:rPr lang="en-US" sz="1600" dirty="0" smtClean="0"/>
                  <a:t>n=10,400</a:t>
                </a:r>
                <a:br>
                  <a:rPr lang="en-US" sz="1600" dirty="0" smtClean="0"/>
                </a:br>
                <a:r>
                  <a:rPr lang="en-US" sz="1600" dirty="0" smtClean="0"/>
                  <a:t>59%</a:t>
                </a:r>
                <a:endParaRPr lang="en-US" sz="1600" dirty="0"/>
              </a:p>
            </p:txBody>
          </p:sp>
          <p:sp>
            <p:nvSpPr>
              <p:cNvPr id="14" name="TextBox 13"/>
              <p:cNvSpPr txBox="1"/>
              <p:nvPr/>
            </p:nvSpPr>
            <p:spPr>
              <a:xfrm>
                <a:off x="1562100" y="2362202"/>
                <a:ext cx="1447800" cy="830997"/>
              </a:xfrm>
              <a:prstGeom prst="rect">
                <a:avLst/>
              </a:prstGeom>
              <a:noFill/>
            </p:spPr>
            <p:txBody>
              <a:bodyPr wrap="square" rtlCol="0">
                <a:spAutoFit/>
              </a:bodyPr>
              <a:lstStyle/>
              <a:p>
                <a:r>
                  <a:rPr lang="en-US" sz="1600" dirty="0" smtClean="0"/>
                  <a:t>Vagina</a:t>
                </a:r>
                <a:br>
                  <a:rPr lang="en-US" sz="1600" dirty="0" smtClean="0"/>
                </a:br>
                <a:r>
                  <a:rPr lang="en-US" sz="1600" dirty="0" smtClean="0"/>
                  <a:t>n=600</a:t>
                </a:r>
                <a:br>
                  <a:rPr lang="en-US" sz="1600" dirty="0" smtClean="0"/>
                </a:br>
                <a:r>
                  <a:rPr lang="en-US" sz="1600" dirty="0" smtClean="0"/>
                  <a:t>3%</a:t>
                </a:r>
                <a:endParaRPr lang="en-US" sz="1600" dirty="0"/>
              </a:p>
            </p:txBody>
          </p:sp>
          <p:sp>
            <p:nvSpPr>
              <p:cNvPr id="23" name="TextBox 22"/>
              <p:cNvSpPr txBox="1"/>
              <p:nvPr/>
            </p:nvSpPr>
            <p:spPr>
              <a:xfrm>
                <a:off x="2400300" y="2588361"/>
                <a:ext cx="1447800" cy="830997"/>
              </a:xfrm>
              <a:prstGeom prst="rect">
                <a:avLst/>
              </a:prstGeom>
              <a:noFill/>
            </p:spPr>
            <p:txBody>
              <a:bodyPr wrap="square" rtlCol="0">
                <a:spAutoFit/>
              </a:bodyPr>
              <a:lstStyle/>
              <a:p>
                <a:r>
                  <a:rPr lang="en-US" sz="1600" dirty="0" smtClean="0"/>
                  <a:t> Vulva</a:t>
                </a:r>
                <a:br>
                  <a:rPr lang="en-US" sz="1600" dirty="0" smtClean="0"/>
                </a:br>
                <a:r>
                  <a:rPr lang="en-US" sz="1600" dirty="0" smtClean="0"/>
                  <a:t> n=2,200</a:t>
                </a:r>
                <a:br>
                  <a:rPr lang="en-US" sz="1600" dirty="0" smtClean="0"/>
                </a:br>
                <a:r>
                  <a:rPr lang="en-US" sz="1600" dirty="0" smtClean="0"/>
                  <a:t> 13%</a:t>
                </a:r>
                <a:endParaRPr lang="en-US" sz="1600" dirty="0"/>
              </a:p>
            </p:txBody>
          </p:sp>
        </p:grpSp>
      </p:grpSp>
      <p:grpSp>
        <p:nvGrpSpPr>
          <p:cNvPr id="32" name="Group 31"/>
          <p:cNvGrpSpPr/>
          <p:nvPr/>
        </p:nvGrpSpPr>
        <p:grpSpPr>
          <a:xfrm>
            <a:off x="5029200" y="1430179"/>
            <a:ext cx="3581400" cy="4533275"/>
            <a:chOff x="5029200" y="1752600"/>
            <a:chExt cx="3581400" cy="4533275"/>
          </a:xfrm>
        </p:grpSpPr>
        <p:grpSp>
          <p:nvGrpSpPr>
            <p:cNvPr id="28" name="Group 27"/>
            <p:cNvGrpSpPr/>
            <p:nvPr/>
          </p:nvGrpSpPr>
          <p:grpSpPr>
            <a:xfrm>
              <a:off x="5029200" y="2014061"/>
              <a:ext cx="3581400" cy="4271814"/>
              <a:chOff x="5181600" y="1905000"/>
              <a:chExt cx="3429000" cy="4134013"/>
            </a:xfrm>
          </p:grpSpPr>
          <p:graphicFrame>
            <p:nvGraphicFramePr>
              <p:cNvPr id="4" name="Chart 3"/>
              <p:cNvGraphicFramePr/>
              <p:nvPr>
                <p:extLst>
                  <p:ext uri="{D42A27DB-BD31-4B8C-83A1-F6EECF244321}">
                    <p14:modId xmlns:p14="http://schemas.microsoft.com/office/powerpoint/2010/main" val="540513203"/>
                  </p:ext>
                </p:extLst>
              </p:nvPr>
            </p:nvGraphicFramePr>
            <p:xfrm>
              <a:off x="5181600" y="1905000"/>
              <a:ext cx="3429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546387" y="5577348"/>
                <a:ext cx="2819400" cy="461665"/>
              </a:xfrm>
              <a:prstGeom prst="rect">
                <a:avLst/>
              </a:prstGeom>
              <a:noFill/>
            </p:spPr>
            <p:txBody>
              <a:bodyPr wrap="square" rtlCol="0">
                <a:spAutoFit/>
              </a:bodyPr>
              <a:lstStyle/>
              <a:p>
                <a:pPr algn="ctr"/>
                <a:r>
                  <a:rPr lang="en-US" sz="2400" b="1" dirty="0">
                    <a:solidFill>
                      <a:schemeClr val="accent1">
                        <a:lumMod val="50000"/>
                      </a:schemeClr>
                    </a:solidFill>
                  </a:rPr>
                  <a:t>M</a:t>
                </a:r>
                <a:r>
                  <a:rPr lang="en-US" sz="2400" b="1" dirty="0" smtClean="0">
                    <a:solidFill>
                      <a:schemeClr val="accent1">
                        <a:lumMod val="50000"/>
                      </a:schemeClr>
                    </a:solidFill>
                  </a:rPr>
                  <a:t>en (n = 9,300)</a:t>
                </a:r>
                <a:endParaRPr lang="en-US" sz="2400" b="1" dirty="0">
                  <a:solidFill>
                    <a:schemeClr val="accent1">
                      <a:lumMod val="50000"/>
                    </a:schemeClr>
                  </a:solidFill>
                </a:endParaRPr>
              </a:p>
            </p:txBody>
          </p:sp>
          <p:sp>
            <p:nvSpPr>
              <p:cNvPr id="10" name="TextBox 9"/>
              <p:cNvSpPr txBox="1"/>
              <p:nvPr/>
            </p:nvSpPr>
            <p:spPr>
              <a:xfrm>
                <a:off x="6934200" y="2598003"/>
                <a:ext cx="1447800" cy="830997"/>
              </a:xfrm>
              <a:prstGeom prst="rect">
                <a:avLst/>
              </a:prstGeom>
              <a:noFill/>
            </p:spPr>
            <p:txBody>
              <a:bodyPr wrap="square" rtlCol="0">
                <a:spAutoFit/>
              </a:bodyPr>
              <a:lstStyle/>
              <a:p>
                <a:r>
                  <a:rPr lang="en-US" sz="1600" dirty="0" smtClean="0"/>
                  <a:t>Anus</a:t>
                </a:r>
                <a:br>
                  <a:rPr lang="en-US" sz="1600" dirty="0" smtClean="0"/>
                </a:br>
                <a:r>
                  <a:rPr lang="en-US" sz="1600" dirty="0" smtClean="0"/>
                  <a:t>n=1,400</a:t>
                </a:r>
                <a:br>
                  <a:rPr lang="en-US" sz="1600" dirty="0" smtClean="0"/>
                </a:br>
                <a:r>
                  <a:rPr lang="en-US" sz="1600" dirty="0" smtClean="0"/>
                  <a:t>15%</a:t>
                </a:r>
                <a:endParaRPr lang="en-US" sz="1600" dirty="0"/>
              </a:p>
            </p:txBody>
          </p:sp>
          <p:sp>
            <p:nvSpPr>
              <p:cNvPr id="11" name="TextBox 10"/>
              <p:cNvSpPr txBox="1"/>
              <p:nvPr/>
            </p:nvSpPr>
            <p:spPr>
              <a:xfrm>
                <a:off x="6400800" y="4191000"/>
                <a:ext cx="1447800" cy="830997"/>
              </a:xfrm>
              <a:prstGeom prst="rect">
                <a:avLst/>
              </a:prstGeom>
              <a:noFill/>
            </p:spPr>
            <p:txBody>
              <a:bodyPr wrap="square" rtlCol="0">
                <a:spAutoFit/>
              </a:bodyPr>
              <a:lstStyle/>
              <a:p>
                <a:r>
                  <a:rPr lang="en-US" sz="1600" dirty="0" smtClean="0"/>
                  <a:t>Oropharynx</a:t>
                </a:r>
                <a:br>
                  <a:rPr lang="en-US" sz="1600" dirty="0" smtClean="0"/>
                </a:br>
                <a:r>
                  <a:rPr lang="en-US" sz="1600" dirty="0" smtClean="0"/>
                  <a:t>n=7,200</a:t>
                </a:r>
                <a:br>
                  <a:rPr lang="en-US" sz="1600" dirty="0" smtClean="0"/>
                </a:br>
                <a:r>
                  <a:rPr lang="en-US" sz="1600" dirty="0" smtClean="0"/>
                  <a:t>77%</a:t>
                </a:r>
                <a:endParaRPr lang="en-US" sz="1600" dirty="0"/>
              </a:p>
            </p:txBody>
          </p:sp>
        </p:grpSp>
        <p:sp>
          <p:nvSpPr>
            <p:cNvPr id="29" name="TextBox 28"/>
            <p:cNvSpPr txBox="1"/>
            <p:nvPr/>
          </p:nvSpPr>
          <p:spPr>
            <a:xfrm>
              <a:off x="6172200" y="1752600"/>
              <a:ext cx="1447800" cy="830997"/>
            </a:xfrm>
            <a:prstGeom prst="rect">
              <a:avLst/>
            </a:prstGeom>
            <a:noFill/>
          </p:spPr>
          <p:txBody>
            <a:bodyPr wrap="square" rtlCol="0">
              <a:spAutoFit/>
            </a:bodyPr>
            <a:lstStyle/>
            <a:p>
              <a:r>
                <a:rPr lang="en-US" sz="1600" dirty="0" smtClean="0"/>
                <a:t>Penis</a:t>
              </a:r>
              <a:br>
                <a:rPr lang="en-US" sz="1600" dirty="0" smtClean="0"/>
              </a:br>
              <a:r>
                <a:rPr lang="en-US" sz="1600" dirty="0" smtClean="0"/>
                <a:t>n=700</a:t>
              </a:r>
              <a:br>
                <a:rPr lang="en-US" sz="1600" dirty="0" smtClean="0"/>
              </a:br>
              <a:r>
                <a:rPr lang="en-US" sz="1600" dirty="0" smtClean="0"/>
                <a:t>8%</a:t>
              </a:r>
              <a:endParaRPr lang="en-US" sz="1600" dirty="0"/>
            </a:p>
          </p:txBody>
        </p:sp>
      </p:grpSp>
    </p:spTree>
    <p:extLst>
      <p:ext uri="{BB962C8B-B14F-4D97-AF65-F5344CB8AC3E}">
        <p14:creationId xmlns:p14="http://schemas.microsoft.com/office/powerpoint/2010/main" val="916627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smtClean="0"/>
              <a:t>Review</a:t>
            </a:r>
            <a:endParaRPr lang="en-US" sz="4000">
              <a:solidFill>
                <a:schemeClr val="tx1"/>
              </a:solidFill>
            </a:endParaRPr>
          </a:p>
        </p:txBody>
      </p:sp>
      <p:sp>
        <p:nvSpPr>
          <p:cNvPr id="3" name="Content Placeholder 2"/>
          <p:cNvSpPr>
            <a:spLocks noGrp="1"/>
          </p:cNvSpPr>
          <p:nvPr>
            <p:ph idx="1"/>
          </p:nvPr>
        </p:nvSpPr>
        <p:spPr/>
        <p:txBody>
          <a:bodyPr>
            <a:normAutofit fontScale="92500" lnSpcReduction="20000"/>
          </a:bodyPr>
          <a:lstStyle/>
          <a:p>
            <a:pPr marL="514350" indent="-514350">
              <a:spcBef>
                <a:spcPts val="1200"/>
              </a:spcBef>
              <a:buSzPct val="100000"/>
              <a:buFont typeface="+mj-lt"/>
              <a:buAutoNum type="arabicPeriod"/>
            </a:pPr>
            <a:r>
              <a:rPr lang="en-US" sz="2700"/>
              <a:t>Give a </a:t>
            </a:r>
            <a:r>
              <a:rPr lang="en-US" sz="2700">
                <a:solidFill>
                  <a:srgbClr val="7030A0"/>
                </a:solidFill>
              </a:rPr>
              <a:t>STRONG</a:t>
            </a:r>
            <a:r>
              <a:rPr lang="en-US" sz="2700"/>
              <a:t> </a:t>
            </a:r>
            <a:r>
              <a:rPr lang="en-US" sz="2700" smtClean="0"/>
              <a:t>recommendation</a:t>
            </a:r>
          </a:p>
          <a:p>
            <a:pPr lvl="1"/>
            <a:r>
              <a:rPr lang="en-US" sz="2200" b="0"/>
              <a:t>Ask yourself, how often do you get a chance to prevent cancer? </a:t>
            </a:r>
          </a:p>
          <a:p>
            <a:pPr marL="514350" indent="-514350">
              <a:spcBef>
                <a:spcPts val="1200"/>
              </a:spcBef>
              <a:buSzPct val="100000"/>
              <a:buFont typeface="+mj-lt"/>
              <a:buAutoNum type="arabicPeriod"/>
            </a:pPr>
            <a:r>
              <a:rPr lang="en-US" sz="2700"/>
              <a:t>Start conversation early and  focus on </a:t>
            </a:r>
            <a:r>
              <a:rPr lang="en-US" sz="2700">
                <a:solidFill>
                  <a:srgbClr val="7030A0"/>
                </a:solidFill>
              </a:rPr>
              <a:t>cancer prevention</a:t>
            </a:r>
          </a:p>
          <a:p>
            <a:pPr lvl="1"/>
            <a:r>
              <a:rPr lang="en-US" sz="2200" b="0"/>
              <a:t>Vaccination given well before sexual experimentation begins</a:t>
            </a:r>
          </a:p>
          <a:p>
            <a:pPr lvl="1"/>
            <a:r>
              <a:rPr lang="en-US" sz="2200" b="0"/>
              <a:t>Better antibody response in </a:t>
            </a:r>
            <a:r>
              <a:rPr lang="en-US" sz="2200" b="0" smtClean="0"/>
              <a:t>preteens</a:t>
            </a:r>
            <a:endParaRPr lang="en-US" sz="2200" b="0"/>
          </a:p>
          <a:p>
            <a:pPr marL="514350" indent="-514350">
              <a:spcBef>
                <a:spcPts val="1200"/>
              </a:spcBef>
              <a:buSzPct val="100000"/>
              <a:buFont typeface="+mj-lt"/>
              <a:buAutoNum type="arabicPeriod"/>
            </a:pPr>
            <a:r>
              <a:rPr lang="en-US" sz="2700"/>
              <a:t>Offer a </a:t>
            </a:r>
            <a:r>
              <a:rPr lang="en-US" sz="2700">
                <a:solidFill>
                  <a:srgbClr val="7030A0"/>
                </a:solidFill>
              </a:rPr>
              <a:t>personal story</a:t>
            </a:r>
          </a:p>
          <a:p>
            <a:pPr lvl="1"/>
            <a:r>
              <a:rPr lang="en-US" sz="2200" b="0"/>
              <a:t>Own children/Grandchildren/Close friends’ children</a:t>
            </a:r>
          </a:p>
          <a:p>
            <a:pPr lvl="1"/>
            <a:r>
              <a:rPr lang="en-US" sz="2200" b="0"/>
              <a:t>HPV-related cancer </a:t>
            </a:r>
            <a:r>
              <a:rPr lang="en-US" sz="2200" b="0" smtClean="0"/>
              <a:t>case</a:t>
            </a:r>
          </a:p>
          <a:p>
            <a:pPr marL="514350" indent="-514350">
              <a:spcBef>
                <a:spcPts val="1200"/>
              </a:spcBef>
              <a:buSzPct val="100000"/>
              <a:buFont typeface="+mj-lt"/>
              <a:buAutoNum type="arabicPeriod"/>
            </a:pPr>
            <a:r>
              <a:rPr lang="en-US" sz="2700"/>
              <a:t>Welcome </a:t>
            </a:r>
            <a:r>
              <a:rPr lang="en-US" sz="2700">
                <a:solidFill>
                  <a:srgbClr val="7030A0"/>
                </a:solidFill>
              </a:rPr>
              <a:t>questions</a:t>
            </a:r>
            <a:r>
              <a:rPr lang="en-US" sz="2700"/>
              <a:t> from parents, especially about safety</a:t>
            </a:r>
          </a:p>
          <a:p>
            <a:pPr lvl="1"/>
            <a:r>
              <a:rPr lang="en-US" sz="2200" b="0"/>
              <a:t>Remind parents that </a:t>
            </a:r>
            <a:r>
              <a:rPr lang="en-US" sz="2200" b="0" smtClean="0"/>
              <a:t>the HPV </a:t>
            </a:r>
            <a:r>
              <a:rPr lang="en-US" sz="2200" b="0"/>
              <a:t>vaccine </a:t>
            </a:r>
            <a:r>
              <a:rPr lang="en-US" sz="2200" b="0" smtClean="0"/>
              <a:t>is safe and not </a:t>
            </a:r>
            <a:r>
              <a:rPr lang="en-US" sz="2200" b="0"/>
              <a:t>associated with increased sexual </a:t>
            </a:r>
            <a:r>
              <a:rPr lang="en-US" sz="2200" b="0" smtClean="0"/>
              <a:t>activity</a:t>
            </a:r>
            <a:endParaRPr lang="en-US" sz="2200" b="0"/>
          </a:p>
        </p:txBody>
      </p:sp>
    </p:spTree>
    <p:extLst>
      <p:ext uri="{BB962C8B-B14F-4D97-AF65-F5344CB8AC3E}">
        <p14:creationId xmlns:p14="http://schemas.microsoft.com/office/powerpoint/2010/main" val="1621909096"/>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#1</a:t>
            </a:r>
            <a:endParaRPr lang="en-US" dirty="0"/>
          </a:p>
        </p:txBody>
      </p:sp>
      <p:sp>
        <p:nvSpPr>
          <p:cNvPr id="3" name="Content Placeholder 2"/>
          <p:cNvSpPr>
            <a:spLocks noGrp="1"/>
          </p:cNvSpPr>
          <p:nvPr>
            <p:ph idx="1"/>
          </p:nvPr>
        </p:nvSpPr>
        <p:spPr/>
        <p:txBody>
          <a:bodyPr/>
          <a:lstStyle/>
          <a:p>
            <a:pPr marL="0" indent="0">
              <a:buNone/>
            </a:pPr>
            <a:r>
              <a:rPr lang="en-US" sz="3600" dirty="0" smtClean="0">
                <a:solidFill>
                  <a:srgbClr val="722B79"/>
                </a:solidFill>
              </a:rPr>
              <a:t>HPV </a:t>
            </a:r>
            <a:r>
              <a:rPr lang="en-US" sz="3600" dirty="0">
                <a:solidFill>
                  <a:srgbClr val="722B79"/>
                </a:solidFill>
              </a:rPr>
              <a:t>vaccine is recommended for the  </a:t>
            </a:r>
            <a:r>
              <a:rPr lang="en-US" sz="3600" dirty="0" smtClean="0">
                <a:solidFill>
                  <a:srgbClr val="722B79"/>
                </a:solidFill>
              </a:rPr>
              <a:t>  following </a:t>
            </a:r>
            <a:r>
              <a:rPr lang="en-US" sz="3600" dirty="0">
                <a:solidFill>
                  <a:srgbClr val="722B79"/>
                </a:solidFill>
              </a:rPr>
              <a:t>persons:</a:t>
            </a:r>
          </a:p>
          <a:p>
            <a:pPr marL="0" indent="0">
              <a:buNone/>
            </a:pPr>
            <a:endParaRPr lang="en-US" dirty="0" smtClean="0"/>
          </a:p>
          <a:p>
            <a:pPr marL="514350" indent="-514350">
              <a:buFont typeface="+mj-lt"/>
              <a:buAutoNum type="alphaUcPeriod"/>
            </a:pPr>
            <a:r>
              <a:rPr lang="en-US" dirty="0" smtClean="0"/>
              <a:t>All </a:t>
            </a:r>
            <a:r>
              <a:rPr lang="en-US" dirty="0"/>
              <a:t>adolescents at the 11 to 12 year old visit. </a:t>
            </a:r>
          </a:p>
          <a:p>
            <a:pPr marL="514350" indent="-514350">
              <a:buFont typeface="+mj-lt"/>
              <a:buAutoNum type="alphaUcPeriod"/>
            </a:pPr>
            <a:r>
              <a:rPr lang="en-US" dirty="0" smtClean="0"/>
              <a:t>Females </a:t>
            </a:r>
            <a:r>
              <a:rPr lang="en-US" dirty="0"/>
              <a:t>only at the 13 year old visit.</a:t>
            </a:r>
          </a:p>
          <a:p>
            <a:pPr marL="514350" indent="-514350">
              <a:buFont typeface="+mj-lt"/>
              <a:buAutoNum type="alphaUcPeriod"/>
            </a:pPr>
            <a:r>
              <a:rPr lang="en-US" dirty="0" smtClean="0"/>
              <a:t>Males </a:t>
            </a:r>
            <a:r>
              <a:rPr lang="en-US" dirty="0"/>
              <a:t>only at the 11 to 12 year old visit.</a:t>
            </a:r>
          </a:p>
          <a:p>
            <a:pPr marL="514350" indent="-514350">
              <a:buFont typeface="+mj-lt"/>
              <a:buAutoNum type="alphaUcPeriod"/>
            </a:pPr>
            <a:r>
              <a:rPr lang="en-US" dirty="0" smtClean="0"/>
              <a:t>Females </a:t>
            </a:r>
            <a:r>
              <a:rPr lang="en-US" dirty="0"/>
              <a:t>only at the 11 to 12 year old visit.</a:t>
            </a:r>
          </a:p>
          <a:p>
            <a:pPr marL="0" indent="0">
              <a:buNone/>
            </a:pPr>
            <a:endParaRPr lang="en-US" dirty="0"/>
          </a:p>
        </p:txBody>
      </p:sp>
    </p:spTree>
    <p:extLst>
      <p:ext uri="{BB962C8B-B14F-4D97-AF65-F5344CB8AC3E}">
        <p14:creationId xmlns:p14="http://schemas.microsoft.com/office/powerpoint/2010/main" val="11544258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#1</a:t>
            </a:r>
            <a:endParaRPr lang="en-US" dirty="0"/>
          </a:p>
        </p:txBody>
      </p:sp>
      <p:sp>
        <p:nvSpPr>
          <p:cNvPr id="3" name="Content Placeholder 2"/>
          <p:cNvSpPr>
            <a:spLocks noGrp="1"/>
          </p:cNvSpPr>
          <p:nvPr>
            <p:ph idx="1"/>
          </p:nvPr>
        </p:nvSpPr>
        <p:spPr/>
        <p:txBody>
          <a:bodyPr/>
          <a:lstStyle/>
          <a:p>
            <a:pPr marL="0" indent="0">
              <a:buNone/>
            </a:pPr>
            <a:r>
              <a:rPr lang="en-US" sz="3600" dirty="0" smtClean="0">
                <a:solidFill>
                  <a:srgbClr val="722B79"/>
                </a:solidFill>
              </a:rPr>
              <a:t>HPV </a:t>
            </a:r>
            <a:r>
              <a:rPr lang="en-US" sz="3600" dirty="0">
                <a:solidFill>
                  <a:srgbClr val="722B79"/>
                </a:solidFill>
              </a:rPr>
              <a:t>vaccine is recommended for the  </a:t>
            </a:r>
            <a:r>
              <a:rPr lang="en-US" sz="3600" dirty="0" smtClean="0">
                <a:solidFill>
                  <a:srgbClr val="722B79"/>
                </a:solidFill>
              </a:rPr>
              <a:t> following </a:t>
            </a:r>
            <a:r>
              <a:rPr lang="en-US" sz="3600" dirty="0">
                <a:solidFill>
                  <a:srgbClr val="722B79"/>
                </a:solidFill>
              </a:rPr>
              <a:t>persons:</a:t>
            </a:r>
          </a:p>
          <a:p>
            <a:pPr marL="0" indent="0">
              <a:buNone/>
            </a:pPr>
            <a:endParaRPr lang="en-US" dirty="0" smtClean="0"/>
          </a:p>
          <a:p>
            <a:pPr marL="514350" indent="-514350">
              <a:buFont typeface="+mj-lt"/>
              <a:buAutoNum type="alphaUcPeriod"/>
            </a:pPr>
            <a:r>
              <a:rPr lang="en-US" dirty="0" smtClean="0">
                <a:solidFill>
                  <a:srgbClr val="1993B9"/>
                </a:solidFill>
              </a:rPr>
              <a:t>All </a:t>
            </a:r>
            <a:r>
              <a:rPr lang="en-US" dirty="0">
                <a:solidFill>
                  <a:srgbClr val="1993B9"/>
                </a:solidFill>
              </a:rPr>
              <a:t>adolescents at the 11 to 12 year old visit. </a:t>
            </a:r>
          </a:p>
          <a:p>
            <a:pPr marL="514350" indent="-514350">
              <a:buFont typeface="+mj-lt"/>
              <a:buAutoNum type="alphaUcPeriod"/>
            </a:pPr>
            <a:r>
              <a:rPr lang="en-US" dirty="0" smtClean="0"/>
              <a:t>Females </a:t>
            </a:r>
            <a:r>
              <a:rPr lang="en-US" dirty="0"/>
              <a:t>only at the 13 year old visit.</a:t>
            </a:r>
          </a:p>
          <a:p>
            <a:pPr marL="514350" indent="-514350">
              <a:buFont typeface="+mj-lt"/>
              <a:buAutoNum type="alphaUcPeriod"/>
            </a:pPr>
            <a:r>
              <a:rPr lang="en-US" dirty="0" smtClean="0"/>
              <a:t>Males </a:t>
            </a:r>
            <a:r>
              <a:rPr lang="en-US" dirty="0"/>
              <a:t>only at the 11 to 12 year old visit.</a:t>
            </a:r>
          </a:p>
          <a:p>
            <a:pPr marL="514350" indent="-514350">
              <a:buFont typeface="+mj-lt"/>
              <a:buAutoNum type="alphaUcPeriod"/>
            </a:pPr>
            <a:r>
              <a:rPr lang="en-US" dirty="0" smtClean="0"/>
              <a:t>Females </a:t>
            </a:r>
            <a:r>
              <a:rPr lang="en-US" dirty="0"/>
              <a:t>only at the 11 to 12 year old visit.</a:t>
            </a:r>
          </a:p>
          <a:p>
            <a:pPr marL="0" indent="0">
              <a:buNone/>
            </a:pPr>
            <a:endParaRPr lang="en-US" dirty="0"/>
          </a:p>
        </p:txBody>
      </p:sp>
    </p:spTree>
    <p:extLst>
      <p:ext uri="{BB962C8B-B14F-4D97-AF65-F5344CB8AC3E}">
        <p14:creationId xmlns:p14="http://schemas.microsoft.com/office/powerpoint/2010/main" val="35252832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a:t>
            </a:r>
            <a:r>
              <a:rPr lang="en-US" dirty="0"/>
              <a:t> #2</a:t>
            </a:r>
          </a:p>
        </p:txBody>
      </p:sp>
      <p:sp>
        <p:nvSpPr>
          <p:cNvPr id="3" name="Content Placeholder 2"/>
          <p:cNvSpPr>
            <a:spLocks noGrp="1"/>
          </p:cNvSpPr>
          <p:nvPr>
            <p:ph idx="1"/>
          </p:nvPr>
        </p:nvSpPr>
        <p:spPr/>
        <p:txBody>
          <a:bodyPr>
            <a:normAutofit fontScale="92500" lnSpcReduction="20000"/>
          </a:bodyPr>
          <a:lstStyle/>
          <a:p>
            <a:pPr marL="0" indent="0">
              <a:buNone/>
            </a:pPr>
            <a:r>
              <a:rPr lang="en-US" sz="3500" dirty="0" smtClean="0">
                <a:solidFill>
                  <a:srgbClr val="722B79"/>
                </a:solidFill>
              </a:rPr>
              <a:t>Why </a:t>
            </a:r>
            <a:r>
              <a:rPr lang="en-US" sz="3500" dirty="0">
                <a:solidFill>
                  <a:srgbClr val="722B79"/>
                </a:solidFill>
              </a:rPr>
              <a:t>should males receive quadrivalent HPV vaccine?</a:t>
            </a:r>
          </a:p>
          <a:p>
            <a:pPr marL="396875" indent="-396875">
              <a:buNone/>
            </a:pPr>
            <a:endParaRPr lang="en-US" dirty="0" smtClean="0"/>
          </a:p>
          <a:p>
            <a:pPr marL="514350" indent="-514350">
              <a:buFont typeface="+mj-lt"/>
              <a:buAutoNum type="alphaUcPeriod"/>
            </a:pPr>
            <a:r>
              <a:rPr lang="en-US" dirty="0"/>
              <a:t>Prevention of infection with HPV types 6, 11, 16, </a:t>
            </a:r>
            <a:r>
              <a:rPr lang="en-US" dirty="0" smtClean="0"/>
              <a:t>18.</a:t>
            </a:r>
          </a:p>
          <a:p>
            <a:pPr marL="514350" indent="-514350">
              <a:buFont typeface="+mj-lt"/>
              <a:buAutoNum type="alphaUcPeriod"/>
            </a:pPr>
            <a:r>
              <a:rPr lang="en-US" dirty="0"/>
              <a:t>Prevention of genital warts caused by HPV types 6 and 11</a:t>
            </a:r>
            <a:r>
              <a:rPr lang="en-US" dirty="0" smtClean="0"/>
              <a:t>.</a:t>
            </a:r>
          </a:p>
          <a:p>
            <a:pPr marL="514350" indent="-514350">
              <a:buFont typeface="+mj-lt"/>
              <a:buAutoNum type="alphaUcPeriod"/>
            </a:pPr>
            <a:r>
              <a:rPr lang="en-US" dirty="0"/>
              <a:t>Prevention of anal cancer caused by HPV types 16 and 18</a:t>
            </a:r>
            <a:r>
              <a:rPr lang="en-US" dirty="0" smtClean="0"/>
              <a:t>.</a:t>
            </a:r>
          </a:p>
          <a:p>
            <a:pPr marL="514350" indent="-514350">
              <a:buFont typeface="+mj-lt"/>
              <a:buAutoNum type="alphaUcPeriod"/>
            </a:pPr>
            <a:r>
              <a:rPr lang="en-US" dirty="0" smtClean="0"/>
              <a:t>All of the above.</a:t>
            </a:r>
          </a:p>
          <a:p>
            <a:pPr marL="0" indent="0">
              <a:buNone/>
            </a:pPr>
            <a:endParaRPr lang="en-US" dirty="0"/>
          </a:p>
        </p:txBody>
      </p:sp>
    </p:spTree>
    <p:extLst>
      <p:ext uri="{BB962C8B-B14F-4D97-AF65-F5344CB8AC3E}">
        <p14:creationId xmlns:p14="http://schemas.microsoft.com/office/powerpoint/2010/main" val="7732817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500" dirty="0" smtClean="0">
                <a:solidFill>
                  <a:srgbClr val="722B79"/>
                </a:solidFill>
              </a:rPr>
              <a:t>Why </a:t>
            </a:r>
            <a:r>
              <a:rPr lang="en-US" sz="3500" dirty="0">
                <a:solidFill>
                  <a:srgbClr val="722B79"/>
                </a:solidFill>
              </a:rPr>
              <a:t>should males receive quadrivalent HPV vaccine?</a:t>
            </a:r>
          </a:p>
          <a:p>
            <a:pPr marL="396875" indent="-396875">
              <a:buNone/>
            </a:pPr>
            <a:endParaRPr lang="en-US" dirty="0" smtClean="0"/>
          </a:p>
          <a:p>
            <a:pPr marL="514350" indent="-514350">
              <a:buFont typeface="+mj-lt"/>
              <a:buAutoNum type="alphaUcPeriod"/>
            </a:pPr>
            <a:r>
              <a:rPr lang="en-US" dirty="0"/>
              <a:t>Prevention of infection with HPV types 6, 11, 16, </a:t>
            </a:r>
            <a:r>
              <a:rPr lang="en-US" dirty="0" smtClean="0"/>
              <a:t>18.</a:t>
            </a:r>
          </a:p>
          <a:p>
            <a:pPr marL="514350" indent="-514350">
              <a:buFont typeface="+mj-lt"/>
              <a:buAutoNum type="alphaUcPeriod"/>
            </a:pPr>
            <a:r>
              <a:rPr lang="en-US" dirty="0"/>
              <a:t>Prevention of genital warts caused by HPV types 6 and 11</a:t>
            </a:r>
            <a:r>
              <a:rPr lang="en-US" dirty="0" smtClean="0"/>
              <a:t>.</a:t>
            </a:r>
          </a:p>
          <a:p>
            <a:pPr marL="514350" indent="-514350">
              <a:buFont typeface="+mj-lt"/>
              <a:buAutoNum type="alphaUcPeriod"/>
            </a:pPr>
            <a:r>
              <a:rPr lang="en-US" dirty="0"/>
              <a:t>Prevention of anal cancer caused by HPV types 16 and 18</a:t>
            </a:r>
            <a:r>
              <a:rPr lang="en-US" dirty="0" smtClean="0"/>
              <a:t>.</a:t>
            </a:r>
          </a:p>
          <a:p>
            <a:pPr marL="514350" indent="-514350">
              <a:buFont typeface="+mj-lt"/>
              <a:buAutoNum type="alphaUcPeriod"/>
            </a:pPr>
            <a:r>
              <a:rPr lang="en-US" dirty="0" smtClean="0">
                <a:solidFill>
                  <a:srgbClr val="1993B9"/>
                </a:solidFill>
              </a:rPr>
              <a:t>All of the above.</a:t>
            </a:r>
          </a:p>
          <a:p>
            <a:pPr marL="0" indent="0">
              <a:buNone/>
            </a:pPr>
            <a:endParaRPr lang="en-US" dirty="0"/>
          </a:p>
        </p:txBody>
      </p:sp>
    </p:spTree>
    <p:extLst>
      <p:ext uri="{BB962C8B-B14F-4D97-AF65-F5344CB8AC3E}">
        <p14:creationId xmlns:p14="http://schemas.microsoft.com/office/powerpoint/2010/main" val="29733471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#3</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300" dirty="0" smtClean="0">
                <a:solidFill>
                  <a:srgbClr val="722B79"/>
                </a:solidFill>
              </a:rPr>
              <a:t>Which </a:t>
            </a:r>
            <a:r>
              <a:rPr lang="en-US" sz="3300" dirty="0">
                <a:solidFill>
                  <a:srgbClr val="722B79"/>
                </a:solidFill>
              </a:rPr>
              <a:t>of the following HPV vaccine recommendations for a child aged 11 or 12 years is the most likely to be successful</a:t>
            </a:r>
            <a:r>
              <a:rPr lang="en-US" sz="3300" dirty="0" smtClean="0">
                <a:solidFill>
                  <a:srgbClr val="722B79"/>
                </a:solidFill>
              </a:rPr>
              <a:t>?</a:t>
            </a:r>
          </a:p>
          <a:p>
            <a:pPr marL="396875" indent="-396875">
              <a:buNone/>
            </a:pPr>
            <a:endParaRPr lang="en-US" sz="3100" dirty="0" smtClean="0"/>
          </a:p>
          <a:p>
            <a:pPr marL="514350" lvl="0" indent="-514350">
              <a:buFont typeface="+mj-lt"/>
              <a:buAutoNum type="alphaUcPeriod"/>
            </a:pPr>
            <a:r>
              <a:rPr lang="en-US" sz="3100" dirty="0"/>
              <a:t>Ask parent if child is sexually active and then discuss importance of HPV vaccination.</a:t>
            </a:r>
          </a:p>
          <a:p>
            <a:pPr marL="514350" indent="-514350">
              <a:buFont typeface="+mj-lt"/>
              <a:buAutoNum type="alphaUcPeriod"/>
            </a:pPr>
            <a:r>
              <a:rPr lang="en-US" sz="3100" dirty="0" smtClean="0"/>
              <a:t>Tell </a:t>
            </a:r>
            <a:r>
              <a:rPr lang="en-US" sz="3100" dirty="0"/>
              <a:t>parent that their child needs three vaccinations: HPV, MCV4, and </a:t>
            </a:r>
            <a:r>
              <a:rPr lang="en-US" sz="3100" dirty="0" err="1"/>
              <a:t>Tdap</a:t>
            </a:r>
            <a:r>
              <a:rPr lang="en-US" sz="3100" dirty="0" smtClean="0"/>
              <a:t>.</a:t>
            </a:r>
          </a:p>
          <a:p>
            <a:pPr marL="514350" indent="-514350">
              <a:buFont typeface="+mj-lt"/>
              <a:buAutoNum type="alphaUcPeriod"/>
            </a:pPr>
            <a:r>
              <a:rPr lang="en-US" sz="3100" dirty="0" smtClean="0"/>
              <a:t>Tell </a:t>
            </a:r>
            <a:r>
              <a:rPr lang="en-US" sz="3100" dirty="0"/>
              <a:t>parent about the vaccinations that are mandatory for school entry and ask if they also want HPV vaccine</a:t>
            </a:r>
            <a:r>
              <a:rPr lang="en-US" sz="3100" dirty="0" smtClean="0"/>
              <a:t>.</a:t>
            </a:r>
          </a:p>
          <a:p>
            <a:pPr marL="514350" indent="-514350">
              <a:buFont typeface="+mj-lt"/>
              <a:buAutoNum type="alphaUcPeriod"/>
            </a:pPr>
            <a:r>
              <a:rPr lang="en-US" sz="3100" dirty="0" smtClean="0"/>
              <a:t>Ask </a:t>
            </a:r>
            <a:r>
              <a:rPr lang="en-US" sz="3100" dirty="0"/>
              <a:t>parent if they want to get HPV vaccination for their child or wait until the child is older. </a:t>
            </a:r>
          </a:p>
        </p:txBody>
      </p:sp>
    </p:spTree>
    <p:extLst>
      <p:ext uri="{BB962C8B-B14F-4D97-AF65-F5344CB8AC3E}">
        <p14:creationId xmlns:p14="http://schemas.microsoft.com/office/powerpoint/2010/main" val="186154235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 #3</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300" dirty="0" smtClean="0">
                <a:solidFill>
                  <a:srgbClr val="722B79"/>
                </a:solidFill>
              </a:rPr>
              <a:t>Which </a:t>
            </a:r>
            <a:r>
              <a:rPr lang="en-US" sz="3300" dirty="0">
                <a:solidFill>
                  <a:srgbClr val="722B79"/>
                </a:solidFill>
              </a:rPr>
              <a:t>of the following HPV vaccine recommendations for a child aged 11 or 12 years is the most likely to be successful</a:t>
            </a:r>
            <a:r>
              <a:rPr lang="en-US" sz="3300" dirty="0" smtClean="0">
                <a:solidFill>
                  <a:srgbClr val="722B79"/>
                </a:solidFill>
              </a:rPr>
              <a:t>?</a:t>
            </a:r>
          </a:p>
          <a:p>
            <a:pPr marL="396875" indent="-396875">
              <a:buNone/>
            </a:pPr>
            <a:endParaRPr lang="en-US" sz="3100" dirty="0" smtClean="0"/>
          </a:p>
          <a:p>
            <a:pPr marL="514350" lvl="0" indent="-514350">
              <a:buFont typeface="+mj-lt"/>
              <a:buAutoNum type="alphaUcPeriod"/>
            </a:pPr>
            <a:r>
              <a:rPr lang="en-US" sz="3100" dirty="0"/>
              <a:t>Ask parent if child is sexually active and then discuss importance of HPV vaccination.</a:t>
            </a:r>
          </a:p>
          <a:p>
            <a:pPr marL="514350" indent="-514350">
              <a:buFont typeface="+mj-lt"/>
              <a:buAutoNum type="alphaUcPeriod"/>
            </a:pPr>
            <a:r>
              <a:rPr lang="en-US" sz="3100" dirty="0" smtClean="0">
                <a:solidFill>
                  <a:srgbClr val="1993B9"/>
                </a:solidFill>
              </a:rPr>
              <a:t>Tell </a:t>
            </a:r>
            <a:r>
              <a:rPr lang="en-US" sz="3100" dirty="0">
                <a:solidFill>
                  <a:srgbClr val="1993B9"/>
                </a:solidFill>
              </a:rPr>
              <a:t>parent that their child needs three vaccinations: HPV, MCV4, and </a:t>
            </a:r>
            <a:r>
              <a:rPr lang="en-US" sz="3100" dirty="0" err="1">
                <a:solidFill>
                  <a:srgbClr val="1993B9"/>
                </a:solidFill>
              </a:rPr>
              <a:t>Tdap</a:t>
            </a:r>
            <a:r>
              <a:rPr lang="en-US" sz="3100" dirty="0" smtClean="0">
                <a:solidFill>
                  <a:srgbClr val="1993B9"/>
                </a:solidFill>
              </a:rPr>
              <a:t>.</a:t>
            </a:r>
          </a:p>
          <a:p>
            <a:pPr marL="514350" indent="-514350">
              <a:buFont typeface="+mj-lt"/>
              <a:buAutoNum type="alphaUcPeriod"/>
            </a:pPr>
            <a:r>
              <a:rPr lang="en-US" sz="3100" dirty="0" smtClean="0"/>
              <a:t>Tell </a:t>
            </a:r>
            <a:r>
              <a:rPr lang="en-US" sz="3100" dirty="0"/>
              <a:t>parent about the vaccinations that are mandatory for school entry and ask if they also want HPV vaccine</a:t>
            </a:r>
            <a:r>
              <a:rPr lang="en-US" sz="3100" dirty="0" smtClean="0"/>
              <a:t>.</a:t>
            </a:r>
          </a:p>
          <a:p>
            <a:pPr marL="514350" indent="-514350">
              <a:buFont typeface="+mj-lt"/>
              <a:buAutoNum type="alphaUcPeriod"/>
            </a:pPr>
            <a:r>
              <a:rPr lang="en-US" sz="3100" dirty="0" smtClean="0"/>
              <a:t>Ask </a:t>
            </a:r>
            <a:r>
              <a:rPr lang="en-US" sz="3100" dirty="0"/>
              <a:t>parent if they want to get HPV vaccination for their child or wait until the child is older. </a:t>
            </a:r>
          </a:p>
        </p:txBody>
      </p:sp>
    </p:spTree>
    <p:extLst>
      <p:ext uri="{BB962C8B-B14F-4D97-AF65-F5344CB8AC3E}">
        <p14:creationId xmlns:p14="http://schemas.microsoft.com/office/powerpoint/2010/main" val="1875047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 Tools</a:t>
            </a:r>
            <a:endParaRPr lang="en-US"/>
          </a:p>
        </p:txBody>
      </p:sp>
      <p:sp>
        <p:nvSpPr>
          <p:cNvPr id="3" name="Text Placeholder 2"/>
          <p:cNvSpPr>
            <a:spLocks noGrp="1"/>
          </p:cNvSpPr>
          <p:nvPr>
            <p:ph type="body" idx="1"/>
          </p:nvPr>
        </p:nvSpPr>
        <p:spPr/>
        <p:txBody>
          <a:bodyPr>
            <a:normAutofit/>
          </a:bodyPr>
          <a:lstStyle/>
          <a:p>
            <a:r>
              <a:rPr lang="en-US" sz="2800" b="0" dirty="0" smtClean="0"/>
              <a:t>Resources for HPV vaccine conversations</a:t>
            </a:r>
            <a:endParaRPr lang="en-US" sz="2800" b="0" dirty="0"/>
          </a:p>
        </p:txBody>
      </p:sp>
    </p:spTree>
    <p:extLst>
      <p:ext uri="{BB962C8B-B14F-4D97-AF65-F5344CB8AC3E}">
        <p14:creationId xmlns:p14="http://schemas.microsoft.com/office/powerpoint/2010/main" val="41824633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76200" y="6248400"/>
            <a:ext cx="6172200" cy="533400"/>
          </a:xfrm>
        </p:spPr>
        <p:txBody>
          <a:bodyPr>
            <a:normAutofit/>
          </a:bodyPr>
          <a:lstStyle/>
          <a:p>
            <a:pPr marL="0" indent="0">
              <a:buNone/>
            </a:pPr>
            <a:r>
              <a:rPr lang="en-US" sz="2800" smtClean="0">
                <a:solidFill>
                  <a:srgbClr val="1993B9"/>
                </a:solidFill>
              </a:rPr>
              <a:t>cdc.gov/vaccines/</a:t>
            </a:r>
            <a:r>
              <a:rPr lang="en-US" sz="2800" err="1" smtClean="0">
                <a:solidFill>
                  <a:srgbClr val="1993B9"/>
                </a:solidFill>
              </a:rPr>
              <a:t>YouAreTheKey</a:t>
            </a:r>
            <a:r>
              <a:rPr lang="en-US" sz="2800" smtClean="0">
                <a:solidFill>
                  <a:srgbClr val="1993B9"/>
                </a:solidFill>
              </a:rPr>
              <a:t> </a:t>
            </a:r>
          </a:p>
          <a:p>
            <a:pPr marL="0" indent="0">
              <a:buNone/>
            </a:pPr>
            <a:endParaRPr lang="en-US" sz="2400" smtClean="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10641" y="152400"/>
            <a:ext cx="6122719" cy="6079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51028121"/>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Tips for Talking to Parents </a:t>
            </a:r>
            <a:r>
              <a:rPr lang="en-US" dirty="0" smtClean="0"/>
              <a:t/>
            </a:r>
            <a:br>
              <a:rPr lang="en-US" dirty="0" smtClean="0"/>
            </a:br>
            <a:r>
              <a:rPr lang="en-US" dirty="0" smtClean="0"/>
              <a:t>about HPV </a:t>
            </a:r>
            <a:r>
              <a:rPr lang="en-US" dirty="0" smtClean="0"/>
              <a:t>Vaccine</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88773" y="1626918"/>
            <a:ext cx="5966455" cy="4392881"/>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8"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sp>
        <p:nvSpPr>
          <p:cNvPr id="6"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400" b="1" dirty="0" smtClean="0">
                <a:solidFill>
                  <a:srgbClr val="1993B9"/>
                </a:solidFill>
              </a:rPr>
              <a:t>cdc.gov/vaccines/</a:t>
            </a:r>
            <a:r>
              <a:rPr lang="en-US" sz="2400" b="1" dirty="0" err="1" smtClean="0">
                <a:solidFill>
                  <a:srgbClr val="1993B9"/>
                </a:solidFill>
              </a:rPr>
              <a:t>hpv-tipsheet</a:t>
            </a:r>
            <a:endParaRPr lang="en-US" sz="2400" b="1" dirty="0">
              <a:solidFill>
                <a:srgbClr val="1993B9"/>
              </a:solidFill>
            </a:endParaRPr>
          </a:p>
        </p:txBody>
      </p:sp>
    </p:spTree>
    <p:extLst>
      <p:ext uri="{BB962C8B-B14F-4D97-AF65-F5344CB8AC3E}">
        <p14:creationId xmlns:p14="http://schemas.microsoft.com/office/powerpoint/2010/main" val="2713904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Cancers Are Linked with HPV Each Year?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50670"/>
            <a:ext cx="6400800" cy="4640580"/>
          </a:xfrm>
          <a:prstGeom prst="rect">
            <a:avLst/>
          </a:prstGeom>
        </p:spPr>
      </p:pic>
    </p:spTree>
    <p:extLst>
      <p:ext uri="{BB962C8B-B14F-4D97-AF65-F5344CB8AC3E}">
        <p14:creationId xmlns:p14="http://schemas.microsoft.com/office/powerpoint/2010/main" val="39083174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HPV Fact Sheet for Clinicians</a:t>
            </a:r>
            <a:endParaRPr lang="en-US"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04900" y="1371600"/>
            <a:ext cx="6934200" cy="4640580"/>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10"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sp>
        <p:nvSpPr>
          <p:cNvPr id="8"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dirty="0" smtClean="0">
                <a:solidFill>
                  <a:srgbClr val="1993B9"/>
                </a:solidFill>
              </a:rPr>
              <a:t>cdc.gov/</a:t>
            </a:r>
            <a:r>
              <a:rPr lang="en-US" sz="2000" b="1" dirty="0" err="1" smtClean="0">
                <a:solidFill>
                  <a:srgbClr val="1993B9"/>
                </a:solidFill>
              </a:rPr>
              <a:t>std</a:t>
            </a:r>
            <a:r>
              <a:rPr lang="en-US" sz="2000" b="1" dirty="0" smtClean="0">
                <a:solidFill>
                  <a:srgbClr val="1993B9"/>
                </a:solidFill>
              </a:rPr>
              <a:t>/</a:t>
            </a:r>
            <a:r>
              <a:rPr lang="en-US" sz="2000" b="1" dirty="0" err="1" smtClean="0">
                <a:solidFill>
                  <a:srgbClr val="1993B9"/>
                </a:solidFill>
              </a:rPr>
              <a:t>hpv</a:t>
            </a:r>
            <a:r>
              <a:rPr lang="en-US" sz="2000" b="1" dirty="0" smtClean="0">
                <a:solidFill>
                  <a:srgbClr val="1993B9"/>
                </a:solidFill>
              </a:rPr>
              <a:t>/STDFact-HPV-vaccine-hcp.htm</a:t>
            </a:r>
            <a:endParaRPr lang="en-US" sz="2000" b="1" dirty="0">
              <a:solidFill>
                <a:srgbClr val="1993B9"/>
              </a:solidFill>
            </a:endParaRPr>
          </a:p>
        </p:txBody>
      </p:sp>
    </p:spTree>
    <p:extLst>
      <p:ext uri="{BB962C8B-B14F-4D97-AF65-F5344CB8AC3E}">
        <p14:creationId xmlns:p14="http://schemas.microsoft.com/office/powerpoint/2010/main" val="23725103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HPV Portal</a:t>
            </a:r>
            <a:endParaRPr lang="en-US"/>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49261" y="1371600"/>
            <a:ext cx="6445479" cy="4559424"/>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8"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dirty="0" smtClean="0">
                <a:solidFill>
                  <a:srgbClr val="1993B9"/>
                </a:solidFill>
              </a:rPr>
              <a:t>cdc.gov/</a:t>
            </a:r>
            <a:r>
              <a:rPr lang="en-US" sz="2000" b="1" dirty="0" err="1" smtClean="0">
                <a:solidFill>
                  <a:srgbClr val="1993B9"/>
                </a:solidFill>
              </a:rPr>
              <a:t>hpv</a:t>
            </a:r>
            <a:endParaRPr lang="en-US" sz="2000" b="1" dirty="0">
              <a:solidFill>
                <a:srgbClr val="1993B9"/>
              </a:solidFill>
            </a:endParaRPr>
          </a:p>
        </p:txBody>
      </p:sp>
    </p:spTree>
    <p:extLst>
      <p:ext uri="{BB962C8B-B14F-4D97-AF65-F5344CB8AC3E}">
        <p14:creationId xmlns:p14="http://schemas.microsoft.com/office/powerpoint/2010/main" val="12376208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AAP—HPV Vaccine Can't Wait</a:t>
            </a:r>
            <a:endParaRPr lang="en-US"/>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28700" y="1371600"/>
            <a:ext cx="7086600" cy="4537365"/>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8"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1400" b="1" dirty="0" smtClean="0">
                <a:solidFill>
                  <a:srgbClr val="1993B9"/>
                </a:solidFill>
              </a:rPr>
              <a:t>aapnews.aappublications.org/content/early/2012/08/31/aapnews.20120831-1.full.pdf</a:t>
            </a:r>
            <a:endParaRPr lang="en-US" sz="1400" b="1" dirty="0">
              <a:solidFill>
                <a:srgbClr val="1993B9"/>
              </a:solidFill>
            </a:endParaRPr>
          </a:p>
        </p:txBody>
      </p:sp>
    </p:spTree>
    <p:extLst>
      <p:ext uri="{BB962C8B-B14F-4D97-AF65-F5344CB8AC3E}">
        <p14:creationId xmlns:p14="http://schemas.microsoft.com/office/powerpoint/2010/main" val="41558035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Continuing Education</a:t>
            </a:r>
          </a:p>
        </p:txBody>
      </p:sp>
      <p:sp>
        <p:nvSpPr>
          <p:cNvPr id="8"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algn="ctr">
              <a:spcBef>
                <a:spcPct val="0"/>
              </a:spcBef>
              <a:defRPr/>
            </a:pPr>
            <a:r>
              <a:rPr lang="en-US" sz="3600">
                <a:solidFill>
                  <a:srgbClr val="B2B2B2"/>
                </a:solidFill>
              </a:rPr>
              <a:t>Tools for your Practice</a:t>
            </a:r>
            <a:endParaRPr lang="en-US" sz="2000">
              <a:solidFill>
                <a:srgbClr val="B2B2B2"/>
              </a:solidFill>
            </a:endParaRPr>
          </a:p>
        </p:txBody>
      </p:sp>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a:spcBef>
                <a:spcPct val="0"/>
              </a:spcBef>
            </a:pPr>
            <a:endParaRPr lang="en-US" sz="2000" b="1" dirty="0">
              <a:solidFill>
                <a:srgbClr val="1993B9"/>
              </a:solidFill>
            </a:endParaRPr>
          </a:p>
        </p:txBody>
      </p:sp>
      <p:pic>
        <p:nvPicPr>
          <p:cNvPr id="1026" name="Picture 2" descr="C:\Users\vxo2\Pictures\CME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452" y="1228014"/>
            <a:ext cx="2569850" cy="238864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C:\Users\vxo2\Pictures\CME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452" y="3945126"/>
            <a:ext cx="3352800" cy="222707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2552" y="3914448"/>
            <a:ext cx="2728078" cy="2243844"/>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0" name="Picture 6" descr="C:\Users\vxo2\Pictures\CME P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228014"/>
            <a:ext cx="3530030" cy="231896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080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Immunization Schedules, Recommendations, and more</a:t>
            </a:r>
            <a:endParaRPr lang="en-US"/>
          </a:p>
        </p:txBody>
      </p:sp>
      <p:sp>
        <p:nvSpPr>
          <p:cNvPr id="7"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47800" y="1676400"/>
            <a:ext cx="3505200" cy="3370385"/>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7172"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10200" y="1600200"/>
            <a:ext cx="3276600" cy="4179820"/>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smtClean="0">
                <a:solidFill>
                  <a:srgbClr val="1993B9"/>
                </a:solidFill>
              </a:rPr>
              <a:t>cdc.gov/vaccines/who/teens/for-</a:t>
            </a:r>
            <a:r>
              <a:rPr lang="en-US" sz="2000" b="1" err="1" smtClean="0">
                <a:solidFill>
                  <a:srgbClr val="1993B9"/>
                </a:solidFill>
              </a:rPr>
              <a:t>hcp</a:t>
            </a:r>
            <a:r>
              <a:rPr lang="en-US" sz="2000" b="1" smtClean="0">
                <a:solidFill>
                  <a:srgbClr val="1993B9"/>
                </a:solidFill>
              </a:rPr>
              <a:t>/hpv-resources.html</a:t>
            </a:r>
            <a:endParaRPr lang="en-US" sz="2000" b="1">
              <a:solidFill>
                <a:srgbClr val="1993B9"/>
              </a:solidFill>
            </a:endParaRPr>
          </a:p>
        </p:txBody>
      </p:sp>
    </p:spTree>
    <p:extLst>
      <p:ext uri="{BB962C8B-B14F-4D97-AF65-F5344CB8AC3E}">
        <p14:creationId xmlns:p14="http://schemas.microsoft.com/office/powerpoint/2010/main" val="20682436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Customizable HPV Presentation</a:t>
            </a:r>
            <a:endParaRPr lang="en-US" dirty="0"/>
          </a:p>
        </p:txBody>
      </p:sp>
      <p:sp>
        <p:nvSpPr>
          <p:cNvPr id="8"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algn="ctr">
              <a:spcBef>
                <a:spcPct val="0"/>
              </a:spcBef>
              <a:defRPr/>
            </a:pPr>
            <a:r>
              <a:rPr lang="en-US" sz="3600">
                <a:solidFill>
                  <a:srgbClr val="B2B2B2"/>
                </a:solidFill>
              </a:rPr>
              <a:t>Tools for your Practice</a:t>
            </a:r>
            <a:endParaRPr lang="en-US" sz="2000">
              <a:solidFill>
                <a:srgbClr val="B2B2B2"/>
              </a:solidFill>
            </a:endParaRPr>
          </a:p>
        </p:txBody>
      </p:sp>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a:spcBef>
                <a:spcPct val="0"/>
              </a:spcBef>
            </a:pPr>
            <a:endParaRPr lang="en-US" sz="2000" b="1" dirty="0">
              <a:solidFill>
                <a:srgbClr val="1993B9"/>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4572000" cy="34290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47800" y="5181600"/>
            <a:ext cx="6400800" cy="954107"/>
          </a:xfrm>
          <a:prstGeom prst="rect">
            <a:avLst/>
          </a:prstGeom>
          <a:noFill/>
        </p:spPr>
        <p:txBody>
          <a:bodyPr wrap="square" rtlCol="0">
            <a:spAutoFit/>
          </a:bodyPr>
          <a:lstStyle/>
          <a:p>
            <a:pPr algn="ctr"/>
            <a:r>
              <a:rPr lang="en-US" sz="2800" b="1" dirty="0" smtClean="0">
                <a:solidFill>
                  <a:schemeClr val="accent1">
                    <a:lumMod val="50000"/>
                  </a:schemeClr>
                </a:solidFill>
              </a:rPr>
              <a:t>To request a presentation, please email: </a:t>
            </a:r>
            <a:r>
              <a:rPr lang="en-US" sz="2800" b="1" u="sng" dirty="0" smtClean="0">
                <a:solidFill>
                  <a:schemeClr val="accent1">
                    <a:lumMod val="50000"/>
                  </a:schemeClr>
                </a:solidFill>
              </a:rPr>
              <a:t>preteenvaccines@cdc.gov</a:t>
            </a:r>
            <a:endParaRPr lang="en-US" sz="2800" b="1" u="sng" dirty="0">
              <a:solidFill>
                <a:schemeClr val="accent1">
                  <a:lumMod val="50000"/>
                </a:schemeClr>
              </a:solidFill>
            </a:endParaRPr>
          </a:p>
        </p:txBody>
      </p:sp>
    </p:spTree>
    <p:extLst>
      <p:ext uri="{BB962C8B-B14F-4D97-AF65-F5344CB8AC3E}">
        <p14:creationId xmlns:p14="http://schemas.microsoft.com/office/powerpoint/2010/main" val="26235680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Patient and Parent Handouts</a:t>
            </a:r>
            <a:endParaRPr lang="en-US"/>
          </a:p>
        </p:txBody>
      </p:sp>
      <p:sp>
        <p:nvSpPr>
          <p:cNvPr id="6" name="Title 1"/>
          <p:cNvSpPr txBox="1">
            <a:spLocks/>
          </p:cNvSpPr>
          <p:nvPr/>
        </p:nvSpPr>
        <p:spPr>
          <a:xfrm rot="5400000">
            <a:off x="6515101" y="2775325"/>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uLnTx/>
                <a:uFillTx/>
                <a:latin typeface="+mj-lt"/>
                <a:ea typeface="+mj-ea"/>
                <a:cs typeface="+mj-cs"/>
              </a:rPr>
              <a:t>Resources for Patients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pic>
        <p:nvPicPr>
          <p:cNvPr id="819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181600" y="2057400"/>
            <a:ext cx="3136776" cy="4038600"/>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819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49187" y="1426478"/>
            <a:ext cx="3124200" cy="4022408"/>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8196"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57200" y="2058801"/>
            <a:ext cx="3200400" cy="4132163"/>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dirty="0" smtClean="0">
                <a:solidFill>
                  <a:srgbClr val="1993B9"/>
                </a:solidFill>
              </a:rPr>
              <a:t>cdc.gov/vaccines/who/teens/products/print-materials.html</a:t>
            </a:r>
            <a:endParaRPr lang="en-US" sz="2000" b="1" dirty="0">
              <a:solidFill>
                <a:srgbClr val="1993B9"/>
              </a:solidFill>
            </a:endParaRPr>
          </a:p>
        </p:txBody>
      </p:sp>
    </p:spTree>
    <p:extLst>
      <p:ext uri="{BB962C8B-B14F-4D97-AF65-F5344CB8AC3E}">
        <p14:creationId xmlns:p14="http://schemas.microsoft.com/office/powerpoint/2010/main" val="21146501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Adolescent Immunization Schedule</a:t>
            </a:r>
            <a:endParaRPr lang="en-US"/>
          </a:p>
        </p:txBody>
      </p:sp>
      <p:sp>
        <p:nvSpPr>
          <p:cNvPr id="7"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dirty="0" smtClean="0">
                <a:solidFill>
                  <a:srgbClr val="1993B9"/>
                </a:solidFill>
              </a:rPr>
              <a:t>cdc.gov/vaccines/schedules/easy-to-read/preteen-teen.html</a:t>
            </a:r>
            <a:endParaRPr lang="en-US" sz="2000" b="1" dirty="0">
              <a:solidFill>
                <a:srgbClr val="1993B9"/>
              </a:solidFill>
            </a:endParaRPr>
          </a:p>
        </p:txBody>
      </p:sp>
      <p:sp>
        <p:nvSpPr>
          <p:cNvPr id="8" name="Title 1"/>
          <p:cNvSpPr txBox="1">
            <a:spLocks/>
          </p:cNvSpPr>
          <p:nvPr/>
        </p:nvSpPr>
        <p:spPr>
          <a:xfrm rot="5400000">
            <a:off x="6515101" y="2775325"/>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uLnTx/>
                <a:uFillTx/>
                <a:latin typeface="+mj-lt"/>
                <a:ea typeface="+mj-ea"/>
                <a:cs typeface="+mj-cs"/>
              </a:rPr>
              <a:t>Resources for Patients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pic>
        <p:nvPicPr>
          <p:cNvPr id="6" name="Picture 2" descr="C:\Users\vxo2\Pictures\AdolVaxS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6096000" cy="4869986"/>
          </a:xfrm>
          <a:prstGeom prst="rect">
            <a:avLst/>
          </a:prstGeom>
          <a:noFill/>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8765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mtClean="0"/>
              <a:t>HPV Vaccine Information Sheets</a:t>
            </a:r>
            <a:endParaRPr lang="en-US"/>
          </a:p>
        </p:txBody>
      </p:sp>
      <p:pic>
        <p:nvPicPr>
          <p:cNvPr id="10242"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724400" y="1295400"/>
            <a:ext cx="3657600" cy="4736122"/>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10243"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0" y="1295400"/>
            <a:ext cx="3657600" cy="4783015"/>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8"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dirty="0">
                <a:solidFill>
                  <a:srgbClr val="1993B9"/>
                </a:solidFill>
              </a:rPr>
              <a:t>cdc.gov/vaccines/</a:t>
            </a:r>
            <a:r>
              <a:rPr lang="en-US" sz="2000" b="1" dirty="0" err="1">
                <a:solidFill>
                  <a:srgbClr val="1993B9"/>
                </a:solidFill>
              </a:rPr>
              <a:t>hcp</a:t>
            </a:r>
            <a:r>
              <a:rPr lang="en-US" sz="2000" b="1" dirty="0">
                <a:solidFill>
                  <a:srgbClr val="1993B9"/>
                </a:solidFill>
              </a:rPr>
              <a:t>/</a:t>
            </a:r>
            <a:r>
              <a:rPr lang="en-US" sz="2000" b="1" dirty="0" err="1">
                <a:solidFill>
                  <a:srgbClr val="1993B9"/>
                </a:solidFill>
              </a:rPr>
              <a:t>vis</a:t>
            </a:r>
            <a:r>
              <a:rPr lang="en-US" sz="2000" b="1" dirty="0">
                <a:solidFill>
                  <a:srgbClr val="1993B9"/>
                </a:solidFill>
              </a:rPr>
              <a:t>/</a:t>
            </a:r>
          </a:p>
        </p:txBody>
      </p:sp>
      <p:sp>
        <p:nvSpPr>
          <p:cNvPr id="7" name="Title 1"/>
          <p:cNvSpPr txBox="1">
            <a:spLocks/>
          </p:cNvSpPr>
          <p:nvPr/>
        </p:nvSpPr>
        <p:spPr>
          <a:xfrm rot="5400000">
            <a:off x="6515101" y="2775325"/>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uLnTx/>
                <a:uFillTx/>
                <a:latin typeface="+mj-lt"/>
                <a:ea typeface="+mj-ea"/>
                <a:cs typeface="+mj-cs"/>
              </a:rPr>
              <a:t>Resources for Patients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104096432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mtClean="0"/>
              <a:t>HPV Vaccine </a:t>
            </a:r>
            <a:r>
              <a:rPr lang="en-US"/>
              <a:t>Resources in </a:t>
            </a:r>
            <a:r>
              <a:rPr lang="en-US" smtClean="0"/>
              <a:t>Spanish</a:t>
            </a:r>
            <a:endParaRPr lang="en-US"/>
          </a:p>
        </p:txBody>
      </p:sp>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7200" y="1295400"/>
            <a:ext cx="3048000" cy="4024923"/>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11268"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105400" y="1676400"/>
            <a:ext cx="3287162" cy="4311732"/>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11267"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590800" y="2723573"/>
            <a:ext cx="3810000" cy="2915227"/>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dirty="0">
                <a:solidFill>
                  <a:srgbClr val="1993B9"/>
                </a:solidFill>
              </a:rPr>
              <a:t>cdc.gov/</a:t>
            </a:r>
            <a:r>
              <a:rPr lang="en-US" sz="2000" b="1" dirty="0" err="1">
                <a:solidFill>
                  <a:srgbClr val="1993B9"/>
                </a:solidFill>
              </a:rPr>
              <a:t>spanish</a:t>
            </a:r>
            <a:r>
              <a:rPr lang="en-US" sz="2000" b="1" dirty="0">
                <a:solidFill>
                  <a:srgbClr val="1993B9"/>
                </a:solidFill>
              </a:rPr>
              <a:t>/</a:t>
            </a:r>
            <a:r>
              <a:rPr lang="en-US" sz="2000" b="1" dirty="0" err="1">
                <a:solidFill>
                  <a:srgbClr val="1993B9"/>
                </a:solidFill>
              </a:rPr>
              <a:t>inmunizacion</a:t>
            </a:r>
            <a:r>
              <a:rPr lang="en-US" sz="2000" b="1" dirty="0">
                <a:solidFill>
                  <a:srgbClr val="1993B9"/>
                </a:solidFill>
              </a:rPr>
              <a:t>/index.html</a:t>
            </a:r>
          </a:p>
        </p:txBody>
      </p:sp>
      <p:sp>
        <p:nvSpPr>
          <p:cNvPr id="8" name="Title 1"/>
          <p:cNvSpPr txBox="1">
            <a:spLocks/>
          </p:cNvSpPr>
          <p:nvPr/>
        </p:nvSpPr>
        <p:spPr>
          <a:xfrm rot="5400000">
            <a:off x="6515101" y="2775325"/>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uLnTx/>
                <a:uFillTx/>
                <a:latin typeface="+mj-lt"/>
                <a:ea typeface="+mj-ea"/>
                <a:cs typeface="+mj-cs"/>
              </a:rPr>
              <a:t>Resources for Patients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3573059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t>Cervical Cancer</a:t>
            </a:r>
            <a:endParaRPr lang="en-US" sz="4000" b="1"/>
          </a:p>
        </p:txBody>
      </p:sp>
      <p:sp>
        <p:nvSpPr>
          <p:cNvPr id="3" name="Content Placeholder 2"/>
          <p:cNvSpPr>
            <a:spLocks noGrp="1"/>
          </p:cNvSpPr>
          <p:nvPr>
            <p:ph idx="1"/>
          </p:nvPr>
        </p:nvSpPr>
        <p:spPr>
          <a:xfrm>
            <a:off x="457200" y="1524000"/>
            <a:ext cx="8229600" cy="4724400"/>
          </a:xfrm>
        </p:spPr>
        <p:txBody>
          <a:bodyPr>
            <a:normAutofit fontScale="85000" lnSpcReduction="20000"/>
          </a:bodyPr>
          <a:lstStyle/>
          <a:p>
            <a:pPr>
              <a:lnSpc>
                <a:spcPct val="120000"/>
              </a:lnSpc>
            </a:pPr>
            <a:r>
              <a:rPr lang="en-US" sz="3600"/>
              <a:t>Cervical cancer is the most common HPV-associated cancer among </a:t>
            </a:r>
            <a:r>
              <a:rPr lang="en-US" sz="3600" smtClean="0"/>
              <a:t>women</a:t>
            </a:r>
          </a:p>
          <a:p>
            <a:pPr lvl="1">
              <a:lnSpc>
                <a:spcPct val="120000"/>
              </a:lnSpc>
            </a:pPr>
            <a:r>
              <a:rPr lang="en-US" b="0" smtClean="0"/>
              <a:t>500,000+ new cases and 275,000 attributable deaths world-wide in 2008</a:t>
            </a:r>
          </a:p>
          <a:p>
            <a:pPr lvl="1">
              <a:lnSpc>
                <a:spcPct val="120000"/>
              </a:lnSpc>
            </a:pPr>
            <a:r>
              <a:rPr lang="en-US" b="0" smtClean="0"/>
              <a:t>11,000+ new cases and 4,000 attributable deaths in 2011 in the U.S.</a:t>
            </a:r>
          </a:p>
          <a:p>
            <a:pPr marL="342900" lvl="1" indent="-342900">
              <a:lnSpc>
                <a:spcPct val="120000"/>
              </a:lnSpc>
              <a:buSzPct val="110000"/>
            </a:pPr>
            <a:r>
              <a:rPr lang="en-US" sz="3600" smtClean="0"/>
              <a:t>37% </a:t>
            </a:r>
            <a:r>
              <a:rPr lang="en-US" sz="3600"/>
              <a:t>cervical cancers occur in women who are </a:t>
            </a:r>
            <a:r>
              <a:rPr lang="en-US" sz="3600" smtClean="0"/>
              <a:t>between </a:t>
            </a:r>
            <a:r>
              <a:rPr lang="en-US" sz="3600"/>
              <a:t>the ages of </a:t>
            </a:r>
            <a:r>
              <a:rPr lang="en-US" sz="3600" smtClean="0"/>
              <a:t>20 </a:t>
            </a:r>
            <a:r>
              <a:rPr lang="en-US" sz="3600"/>
              <a:t>and </a:t>
            </a:r>
            <a:r>
              <a:rPr lang="en-US" sz="3600" smtClean="0"/>
              <a:t>44</a:t>
            </a:r>
            <a:endParaRPr lang="en-US" sz="2800"/>
          </a:p>
          <a:p>
            <a:pPr lvl="1">
              <a:lnSpc>
                <a:spcPct val="120000"/>
              </a:lnSpc>
            </a:pPr>
            <a:r>
              <a:rPr lang="en-US" b="0" smtClean="0"/>
              <a:t>13% (or  nearly 1 in 8) between 20 and 34 </a:t>
            </a:r>
          </a:p>
          <a:p>
            <a:pPr lvl="1">
              <a:lnSpc>
                <a:spcPct val="120000"/>
              </a:lnSpc>
            </a:pPr>
            <a:r>
              <a:rPr lang="en-US" b="0" smtClean="0"/>
              <a:t>24% ( or nearly 1 in 4) between 35 and 44 </a:t>
            </a:r>
          </a:p>
        </p:txBody>
      </p:sp>
      <p:sp>
        <p:nvSpPr>
          <p:cNvPr id="4" name="TextBox 3"/>
          <p:cNvSpPr txBox="1"/>
          <p:nvPr/>
        </p:nvSpPr>
        <p:spPr>
          <a:xfrm>
            <a:off x="0" y="6396335"/>
            <a:ext cx="6477000" cy="430887"/>
          </a:xfrm>
          <a:prstGeom prst="rect">
            <a:avLst/>
          </a:prstGeom>
          <a:noFill/>
        </p:spPr>
        <p:txBody>
          <a:bodyPr wrap="square" rtlCol="0">
            <a:spAutoFit/>
          </a:bodyPr>
          <a:lstStyle/>
          <a:p>
            <a:r>
              <a:rPr lang="en-US" sz="1050" dirty="0" smtClean="0">
                <a:solidFill>
                  <a:schemeClr val="accent1">
                    <a:lumMod val="50000"/>
                  </a:schemeClr>
                </a:solidFill>
              </a:rPr>
              <a:t>CDC. HPV–associated cancers—US, </a:t>
            </a:r>
            <a:r>
              <a:rPr lang="en-US" sz="1050" dirty="0">
                <a:solidFill>
                  <a:schemeClr val="accent1">
                    <a:lumMod val="50000"/>
                  </a:schemeClr>
                </a:solidFill>
              </a:rPr>
              <a:t>2004–2008. MMWR 2012;61(15):258–261.</a:t>
            </a:r>
          </a:p>
          <a:p>
            <a:r>
              <a:rPr lang="en-US" sz="1050" dirty="0" smtClean="0">
                <a:solidFill>
                  <a:schemeClr val="accent1">
                    <a:lumMod val="50000"/>
                  </a:schemeClr>
                </a:solidFill>
              </a:rPr>
              <a:t>Cervical Cancer Counts by Age. US Cancer Statistics data from 2010, CDC.gov.</a:t>
            </a:r>
            <a:endParaRPr lang="en-US" sz="1050" dirty="0">
              <a:solidFill>
                <a:schemeClr val="accent1">
                  <a:lumMod val="50000"/>
                </a:schemeClr>
              </a:solidFill>
            </a:endParaRPr>
          </a:p>
        </p:txBody>
      </p:sp>
    </p:spTree>
    <p:extLst>
      <p:ext uri="{BB962C8B-B14F-4D97-AF65-F5344CB8AC3E}">
        <p14:creationId xmlns:p14="http://schemas.microsoft.com/office/powerpoint/2010/main" val="118733743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533400" y="884237"/>
            <a:ext cx="8153400" cy="2743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pPr>
              <a:spcBef>
                <a:spcPts val="1200"/>
              </a:spcBef>
            </a:pPr>
            <a:r>
              <a:rPr lang="en-US" sz="4000" smtClean="0">
                <a:solidFill>
                  <a:srgbClr val="1993B9"/>
                </a:solidFill>
              </a:rPr>
              <a:t>For more information, </a:t>
            </a:r>
            <a:br>
              <a:rPr lang="en-US" sz="4000" smtClean="0">
                <a:solidFill>
                  <a:srgbClr val="1993B9"/>
                </a:solidFill>
              </a:rPr>
            </a:br>
            <a:r>
              <a:rPr lang="en-US" sz="4000" smtClean="0">
                <a:solidFill>
                  <a:srgbClr val="1993B9"/>
                </a:solidFill>
              </a:rPr>
              <a:t>including free resources for yourself and your patients/clients, visit: </a:t>
            </a:r>
            <a:r>
              <a:rPr lang="en-US" sz="4000" smtClean="0"/>
              <a:t/>
            </a:r>
            <a:br>
              <a:rPr lang="en-US" sz="4000" smtClean="0"/>
            </a:br>
            <a:r>
              <a:rPr lang="en-US" sz="4000" smtClean="0"/>
              <a:t>cdc.gov/vaccines/YouAreTheKey</a:t>
            </a:r>
            <a:endParaRPr lang="en-US" sz="4000"/>
          </a:p>
        </p:txBody>
      </p:sp>
      <p:sp>
        <p:nvSpPr>
          <p:cNvPr id="4" name="Content Placeholder 5"/>
          <p:cNvSpPr txBox="1">
            <a:spLocks/>
          </p:cNvSpPr>
          <p:nvPr/>
        </p:nvSpPr>
        <p:spPr>
          <a:xfrm>
            <a:off x="381000" y="3779837"/>
            <a:ext cx="8305800" cy="1782763"/>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1993B9"/>
              </a:buClr>
              <a:buSzPct val="110000"/>
              <a:buFont typeface="Wingdings 3" pitchFamily="18" charset="2"/>
              <a:buNone/>
              <a:defRPr sz="3200" b="1"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1993B9"/>
              </a:buClr>
              <a:buSzPct val="90000"/>
              <a:buFont typeface="Wingdings 3" pitchFamily="18" charset="2"/>
              <a:buNone/>
              <a:defRPr sz="2800" b="1"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1993B9"/>
              </a:buClr>
              <a:buSzPct val="90000"/>
              <a:buFont typeface="Wingdings 3" pitchFamily="18" charset="2"/>
              <a:buNone/>
              <a:defRPr sz="24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1993B9"/>
              </a:buClr>
              <a:buSzPct val="90000"/>
              <a:buFont typeface="Wingdings 3" pitchFamily="18" charset="2"/>
              <a:buNone/>
              <a:defRPr sz="20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1993B9"/>
              </a:buClr>
              <a:buSzPct val="90000"/>
              <a:buFont typeface="Wingdings 3" pitchFamily="18" charset="2"/>
              <a:buNone/>
              <a:defRPr sz="20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mtClean="0">
                <a:solidFill>
                  <a:srgbClr val="722B79"/>
                </a:solidFill>
              </a:rPr>
              <a:t>Email questions or comments to         </a:t>
            </a:r>
          </a:p>
          <a:p>
            <a:pPr>
              <a:spcBef>
                <a:spcPts val="0"/>
              </a:spcBef>
            </a:pPr>
            <a:r>
              <a:rPr lang="en-US" smtClean="0">
                <a:solidFill>
                  <a:srgbClr val="722B79"/>
                </a:solidFill>
              </a:rPr>
              <a:t>CDC Vaccines for Preteens and Teens:</a:t>
            </a:r>
          </a:p>
          <a:p>
            <a:r>
              <a:rPr lang="en-US" smtClean="0">
                <a:solidFill>
                  <a:srgbClr val="C7380B"/>
                </a:solidFill>
              </a:rPr>
              <a:t>PreteenVaccines@cdc.gov</a:t>
            </a:r>
            <a:endParaRPr lang="en-US">
              <a:solidFill>
                <a:srgbClr val="C7380B"/>
              </a:solidFill>
            </a:endParaRPr>
          </a:p>
        </p:txBody>
      </p:sp>
    </p:spTree>
    <p:extLst>
      <p:ext uri="{BB962C8B-B14F-4D97-AF65-F5344CB8AC3E}">
        <p14:creationId xmlns:p14="http://schemas.microsoft.com/office/powerpoint/2010/main" val="87323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676400"/>
            <a:ext cx="8382000" cy="2895600"/>
          </a:xfrm>
        </p:spPr>
        <p:txBody>
          <a:bodyPr>
            <a:noAutofit/>
          </a:bodyPr>
          <a:lstStyle/>
          <a:p>
            <a:r>
              <a:rPr lang="en-US" sz="6000" dirty="0" smtClean="0">
                <a:solidFill>
                  <a:srgbClr val="C7380B"/>
                </a:solidFill>
              </a:rPr>
              <a:t>HPV VACCINE                     IS                                    CANCER PREVENTION</a:t>
            </a:r>
            <a:endParaRPr lang="en-US" sz="6000" dirty="0">
              <a:solidFill>
                <a:srgbClr val="C7380B"/>
              </a:solidFill>
            </a:endParaRPr>
          </a:p>
        </p:txBody>
      </p:sp>
      <p:sp>
        <p:nvSpPr>
          <p:cNvPr id="2" name="TextBox 1"/>
          <p:cNvSpPr txBox="1"/>
          <p:nvPr/>
        </p:nvSpPr>
        <p:spPr>
          <a:xfrm>
            <a:off x="838200" y="4572000"/>
            <a:ext cx="7467600" cy="1015663"/>
          </a:xfrm>
          <a:prstGeom prst="rect">
            <a:avLst/>
          </a:prstGeom>
          <a:noFill/>
        </p:spPr>
        <p:txBody>
          <a:bodyPr wrap="square" rtlCol="0">
            <a:spAutoFit/>
          </a:bodyPr>
          <a:lstStyle/>
          <a:p>
            <a:pPr algn="ctr"/>
            <a:r>
              <a:rPr lang="en-US" sz="6000" b="1" i="1" dirty="0" smtClean="0">
                <a:solidFill>
                  <a:srgbClr val="1993B9"/>
                </a:solidFill>
              </a:rPr>
              <a:t>And YOU are the key!</a:t>
            </a:r>
            <a:endParaRPr lang="en-US" sz="6000" b="1" i="1" dirty="0">
              <a:solidFill>
                <a:srgbClr val="1993B9"/>
              </a:solidFill>
            </a:endParaRPr>
          </a:p>
        </p:txBody>
      </p:sp>
    </p:spTree>
    <p:extLst>
      <p:ext uri="{BB962C8B-B14F-4D97-AF65-F5344CB8AC3E}">
        <p14:creationId xmlns:p14="http://schemas.microsoft.com/office/powerpoint/2010/main" val="151258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0" y="0"/>
            <a:ext cx="9144000" cy="1481138"/>
          </a:xfrm>
        </p:spPr>
        <p:txBody>
          <a:bodyPr vert="horz" lIns="91440" tIns="45720" rIns="91440" bIns="45720" rtlCol="0" anchor="ctr">
            <a:normAutofit/>
          </a:bodyPr>
          <a:lstStyle/>
          <a:p>
            <a:r>
              <a:rPr lang="en-US" sz="3600" dirty="0"/>
              <a:t>HPV-Associated Cervical Cancer Rates by </a:t>
            </a:r>
            <a:r>
              <a:rPr lang="en-US" sz="3600" dirty="0" smtClean="0"/>
              <a:t>        Race </a:t>
            </a:r>
            <a:r>
              <a:rPr lang="en-US" sz="3600" dirty="0"/>
              <a:t>and Ethnicity, United States, 2004–2008</a:t>
            </a:r>
          </a:p>
        </p:txBody>
      </p:sp>
      <p:sp>
        <p:nvSpPr>
          <p:cNvPr id="6" name="TextBox 2"/>
          <p:cNvSpPr txBox="1">
            <a:spLocks noChangeArrowheads="1"/>
          </p:cNvSpPr>
          <p:nvPr/>
        </p:nvSpPr>
        <p:spPr bwMode="auto">
          <a:xfrm>
            <a:off x="0" y="6596390"/>
            <a:ext cx="5908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000" dirty="0" smtClean="0">
                <a:solidFill>
                  <a:schemeClr val="accent1">
                    <a:lumMod val="50000"/>
                  </a:schemeClr>
                </a:solidFill>
                <a:latin typeface="+mn-lt"/>
              </a:rPr>
              <a:t>Watson et al. Human papillomavirus-associated cancers—United States, 2004-2008. </a:t>
            </a:r>
            <a:r>
              <a:rPr lang="en-GB" sz="1000" i="1" dirty="0" smtClean="0">
                <a:solidFill>
                  <a:schemeClr val="accent1">
                    <a:lumMod val="50000"/>
                  </a:schemeClr>
                </a:solidFill>
                <a:latin typeface="+mn-lt"/>
              </a:rPr>
              <a:t>MMWR </a:t>
            </a:r>
            <a:r>
              <a:rPr lang="en-GB" sz="1000" dirty="0" smtClean="0">
                <a:solidFill>
                  <a:schemeClr val="accent1">
                    <a:lumMod val="50000"/>
                  </a:schemeClr>
                </a:solidFill>
                <a:latin typeface="+mn-lt"/>
              </a:rPr>
              <a:t>2012;61:258-261.</a:t>
            </a:r>
            <a:endParaRPr lang="en-GB" sz="1000" dirty="0">
              <a:solidFill>
                <a:schemeClr val="accent1">
                  <a:lumMod val="50000"/>
                </a:schemeClr>
              </a:solidFill>
              <a:latin typeface="+mn-lt"/>
            </a:endParaRPr>
          </a:p>
        </p:txBody>
      </p:sp>
      <p:pic>
        <p:nvPicPr>
          <p:cNvPr id="5" name="Picture 4" descr="This chart shows rates of HPV-associated cervical cancer by race and Hispanic ethnicity.&#10;&#10;In the United States from 2004 to 2008, the rate of cervical cancer per 100,000  females was 7.4 for white women, 9.9 for black women, 6.5 for American Indian/Alaska Native women, and 7.1 for Asian/Pacific Islander women. By Hispanic ethnicity, which includes women of all races, the rate for non-Hispanic women was 7.4 and the rate for Hispanic women was 11.3. &#10;&#10;Rates are age-adjusted to the 2000 U.S. Standard population.&#10;&#10;Data from population-based cancer registries participating in the CDC-supported  National Program of Cancer Registries and/or the National Cancer Institute-supported Surveillance, Epidemiology and End Results Program, meeting criteria for high data quality, and covering 100% of the population. Published in: Watson et al. Human papillomavirus-associated cancers—United States, 2004–2008. MMWR 2012; issue 61, pages 258–261.&#10;" title="HPV-associated cervical cancer rates by race and ethnicity, United States, 2004-2008."/>
          <p:cNvPicPr/>
          <p:nvPr/>
        </p:nvPicPr>
        <p:blipFill rotWithShape="1">
          <a:blip r:embed="rId3" cstate="screen">
            <a:extLst>
              <a:ext uri="{28A0092B-C50C-407E-A947-70E740481C1C}">
                <a14:useLocalDpi xmlns:a14="http://schemas.microsoft.com/office/drawing/2010/main" val="0"/>
              </a:ext>
            </a:extLst>
          </a:blip>
          <a:srcRect/>
          <a:stretch/>
        </p:blipFill>
        <p:spPr>
          <a:xfrm>
            <a:off x="0" y="1383632"/>
            <a:ext cx="8610600" cy="4407568"/>
          </a:xfrm>
          <a:prstGeom prst="rect">
            <a:avLst/>
          </a:prstGeom>
        </p:spPr>
      </p:pic>
    </p:spTree>
    <p:extLst>
      <p:ext uri="{BB962C8B-B14F-4D97-AF65-F5344CB8AC3E}">
        <p14:creationId xmlns:p14="http://schemas.microsoft.com/office/powerpoint/2010/main" val="817832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b="1" smtClean="0"/>
              <a:t>HPV-Associated Cervical Cancer Incidence Rates by State, United States, 2004–2008</a:t>
            </a:r>
            <a:endParaRPr lang="en-US" sz="3200" b="1" dirty="0"/>
          </a:p>
        </p:txBody>
      </p:sp>
      <p:sp>
        <p:nvSpPr>
          <p:cNvPr id="4" name="Title 1"/>
          <p:cNvSpPr txBox="1">
            <a:spLocks/>
          </p:cNvSpPr>
          <p:nvPr/>
        </p:nvSpPr>
        <p:spPr>
          <a:xfrm>
            <a:off x="0" y="0"/>
            <a:ext cx="9134272" cy="1143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3400" dirty="0" smtClean="0"/>
              <a:t>HPV-Associated Cervical Cancer Incidence Rates by State, United States, </a:t>
            </a:r>
            <a:r>
              <a:rPr lang="en-US" sz="3400" dirty="0" smtClean="0"/>
              <a:t>2006-2010</a:t>
            </a:r>
            <a:endParaRPr lang="en-US" sz="3400" dirty="0"/>
          </a:p>
        </p:txBody>
      </p:sp>
      <p:sp>
        <p:nvSpPr>
          <p:cNvPr id="7" name="TextBox 2"/>
          <p:cNvSpPr txBox="1">
            <a:spLocks noChangeArrowheads="1"/>
          </p:cNvSpPr>
          <p:nvPr/>
        </p:nvSpPr>
        <p:spPr bwMode="auto">
          <a:xfrm>
            <a:off x="0" y="6596390"/>
            <a:ext cx="15648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000" dirty="0" smtClean="0">
                <a:solidFill>
                  <a:schemeClr val="accent1">
                    <a:lumMod val="50000"/>
                  </a:schemeClr>
                </a:solidFill>
                <a:latin typeface="+mn-lt"/>
              </a:rPr>
              <a:t>www.cdc.gov/cancer/npcr</a:t>
            </a:r>
            <a:endParaRPr lang="en-GB" sz="1000" dirty="0">
              <a:solidFill>
                <a:schemeClr val="accent1">
                  <a:lumMod val="50000"/>
                </a:schemeClr>
              </a:solidFill>
              <a:latin typeface="+mn-lt"/>
            </a:endParaRPr>
          </a:p>
        </p:txBody>
      </p:sp>
      <p:grpSp>
        <p:nvGrpSpPr>
          <p:cNvPr id="6" name="Group 5"/>
          <p:cNvGrpSpPr/>
          <p:nvPr/>
        </p:nvGrpSpPr>
        <p:grpSpPr>
          <a:xfrm>
            <a:off x="571" y="1295401"/>
            <a:ext cx="9142858" cy="4876799"/>
            <a:chOff x="571" y="1143001"/>
            <a:chExt cx="9142858" cy="4876799"/>
          </a:xfrm>
        </p:grpSpPr>
        <p:pic>
          <p:nvPicPr>
            <p:cNvPr id="8" name="Picture 7" descr="States within the 4.37 to 6.65 interval are Arizona, Colorado, Connecticut, Idaho, Iowa, Maine, Maryland, Massachusetts, Montana, New Hampshire, North Dakota, Rhode Island, South Dakota, Utah, Vermont, and Wisconsin. States within the 6.66 to 7.87 interval are Alaska, California, Georgia, Hawaii, Indiana, Kansas, Michigan, Missouri, Nebraska, Nevada, New Mexico, North Carolina, Ohio, Oregon, Pennsylvania, South Carolina, and Washington. States within the 8.04 to 9.54 interval are Alabama, Delaware, District of Columbia, Florida, Illinois, Kentucky, Louisiana, Mississippi, New Jersey, New York, Oklahoma, Tennessee, Texas, West Virginia, and Wyoming. States with data not shown include Arkansas, Minnesota, and Virginia. Rates are per 100,000 and age-adjusted to the 2000 US Standard Population (19 age groups - Census P25-1130) standard. Data from population-based cancer registries participating in the CDC’s supported National Program of Cancer Registries (www.cdc.gov/cancer/npcr) or NCI’s -supported Surveillance, Epidemiology, and End Results Program, includes all states meeting USCS publication criteria for all years 2006-2010 and covers approximately 94.8% of the US population. Rates are suppressed if state did not meet USCS publication criteria or if fewer than 16 cases." title="HPV-Associated Cervical Cancer Incidence Rates by State, United States, 2006-20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1" y="1143001"/>
              <a:ext cx="9142858" cy="4806538"/>
            </a:xfrm>
            <a:prstGeom prst="rect">
              <a:avLst/>
            </a:prstGeom>
          </p:spPr>
        </p:pic>
        <p:sp>
          <p:nvSpPr>
            <p:cNvPr id="5" name="Rectangle 4"/>
            <p:cNvSpPr/>
            <p:nvPr/>
          </p:nvSpPr>
          <p:spPr>
            <a:xfrm>
              <a:off x="7391400" y="4572000"/>
              <a:ext cx="1676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837" y="4543425"/>
            <a:ext cx="1533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544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b="1" smtClean="0"/>
              <a:t>Rates of HPV-Associated Cancer and Median Age at Diagnosis Among Females in the United States, 2004–2008</a:t>
            </a:r>
            <a:endParaRPr lang="en-US" sz="2800" b="1" dirty="0"/>
          </a:p>
        </p:txBody>
      </p:sp>
      <p:pic>
        <p:nvPicPr>
          <p:cNvPr id="3" name="Picture 2" descr="This chart shows rates of HPV-associated cancer by age and median age of diagnosis. Cervical cancer increases steeply from age 0-19 to a peak of just over 14 per 100,000 around age 40-49, and has a median age of diagnosis of 48 years. with a rate declines to just under 9 per 100,000 for women age 80+. Vulvar cancer increases gradually, with a rate of about 2 per 100,000 at age 40-49 years and a rate of about 4 per 100,000 at age 60-69 years, but increases steadily with age so that the rate among women age 80+ is over 11 per 100,000. The median age at diagnosis for vulvar cancer is 66 years. &#10;&#10;The vaginal cancer statistic for women between the ages of 20 and 39 is not shown because there were fewer than 16 cases. Rates of vaginal cancer were low for all ages, with rates only reaching 2 per 100,000 for women age 70-79. The mean age of diagnosis for vaginal cancer was 69 years. Anal cancer among women incrased from age 30-39, up to a peak of over 5 per 100,000 for women aged 50-79. The median age of diagnosis for anal cancer among femals was 60 years. HPV-associated oropharyngeal cancers increased among ages 40-49 to a peak of about 5 per 100,000 for women aged 60-79, and then declined. The median age at diagnosis was 61 years. &#10;&#10;All rates are age-adjusted to the 2000 U.S. standard population.&#10;&#10;Data from population-based cancer registries participating in the CDC-supported National Program of Cancer Registries and/or the National Cancer Institute-supported Surveillance, Epidemiology and End Results Program, meeting criteria for high data quality, and covering 100% of the population. Published in: Watson et al. Human papillomavirus-associated cancers--United States, 2004-2008. MMWR 2012;61:258-261." title="Rates of HPV-associated cancer and median age at diagnosis among females in the United States, 2004-2008"/>
          <p:cNvPicPr/>
          <p:nvPr/>
        </p:nvPicPr>
        <p:blipFill rotWithShape="1">
          <a:blip r:embed="rId2" cstate="screen">
            <a:extLst>
              <a:ext uri="{28A0092B-C50C-407E-A947-70E740481C1C}">
                <a14:useLocalDpi xmlns:a14="http://schemas.microsoft.com/office/drawing/2010/main" val="0"/>
              </a:ext>
            </a:extLst>
          </a:blip>
          <a:srcRect/>
          <a:stretch/>
        </p:blipFill>
        <p:spPr>
          <a:xfrm>
            <a:off x="902368" y="1251283"/>
            <a:ext cx="7724274" cy="4692317"/>
          </a:xfrm>
          <a:prstGeom prst="rect">
            <a:avLst/>
          </a:prstGeom>
        </p:spPr>
      </p:pic>
      <p:sp>
        <p:nvSpPr>
          <p:cNvPr id="4" name="Title 1"/>
          <p:cNvSpPr txBox="1">
            <a:spLocks/>
          </p:cNvSpPr>
          <p:nvPr/>
        </p:nvSpPr>
        <p:spPr>
          <a:xfrm>
            <a:off x="0" y="0"/>
            <a:ext cx="9144000" cy="1481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3200" dirty="0" smtClean="0"/>
              <a:t>Rates of HPV-Associated Cancer and Median Age at Diagnosis Among Females, United States, 2004–2008</a:t>
            </a:r>
            <a:endParaRPr lang="en-US" sz="3200" dirty="0"/>
          </a:p>
        </p:txBody>
      </p:sp>
      <p:sp>
        <p:nvSpPr>
          <p:cNvPr id="5" name="TextBox 2"/>
          <p:cNvSpPr txBox="1">
            <a:spLocks noChangeArrowheads="1"/>
          </p:cNvSpPr>
          <p:nvPr/>
        </p:nvSpPr>
        <p:spPr bwMode="auto">
          <a:xfrm>
            <a:off x="-6016" y="6380946"/>
            <a:ext cx="678102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pPr>
            <a:r>
              <a:rPr lang="en-GB" sz="1000" dirty="0" smtClean="0">
                <a:solidFill>
                  <a:schemeClr val="accent1">
                    <a:lumMod val="50000"/>
                  </a:schemeClr>
                </a:solidFill>
                <a:latin typeface="+mn-lt"/>
              </a:rPr>
              <a:t>*The vaginal cancer statistics for women between the ages of 20 and 39 is not shown because there were fewer than 16 cases.</a:t>
            </a:r>
          </a:p>
          <a:p>
            <a:pPr eaLnBrk="1" hangingPunct="1"/>
            <a:r>
              <a:rPr lang="en-GB" sz="1000" dirty="0" smtClean="0">
                <a:solidFill>
                  <a:schemeClr val="accent1">
                    <a:lumMod val="50000"/>
                  </a:schemeClr>
                </a:solidFill>
                <a:latin typeface="+mn-lt"/>
              </a:rPr>
              <a:t>Watson et al. Human papillomavirus-associated cancers—United States, 2004-2008. </a:t>
            </a:r>
            <a:r>
              <a:rPr lang="en-GB" sz="1000" i="1" dirty="0" smtClean="0">
                <a:solidFill>
                  <a:schemeClr val="accent1">
                    <a:lumMod val="50000"/>
                  </a:schemeClr>
                </a:solidFill>
                <a:latin typeface="+mn-lt"/>
              </a:rPr>
              <a:t>MMWR </a:t>
            </a:r>
            <a:r>
              <a:rPr lang="en-GB" sz="1000" dirty="0" smtClean="0">
                <a:solidFill>
                  <a:schemeClr val="accent1">
                    <a:lumMod val="50000"/>
                  </a:schemeClr>
                </a:solidFill>
                <a:latin typeface="+mn-lt"/>
              </a:rPr>
              <a:t>2012;61:258-261.</a:t>
            </a:r>
            <a:endParaRPr lang="en-GB" sz="1000" dirty="0">
              <a:solidFill>
                <a:schemeClr val="accent1">
                  <a:lumMod val="50000"/>
                </a:schemeClr>
              </a:solidFill>
              <a:latin typeface="+mn-lt"/>
            </a:endParaRPr>
          </a:p>
        </p:txBody>
      </p:sp>
    </p:spTree>
    <p:extLst>
      <p:ext uri="{BB962C8B-B14F-4D97-AF65-F5344CB8AC3E}">
        <p14:creationId xmlns:p14="http://schemas.microsoft.com/office/powerpoint/2010/main" val="1556563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r>
              <a:rPr lang="en-US" sz="3600" dirty="0"/>
              <a:t>Annual Report to the Nation on the Status of Cancer: </a:t>
            </a:r>
            <a:r>
              <a:rPr lang="en-US" sz="3600" dirty="0" smtClean="0"/>
              <a:t>HPV-Associated </a:t>
            </a:r>
            <a:r>
              <a:rPr lang="en-US" sz="3600" dirty="0"/>
              <a:t>C</a:t>
            </a:r>
            <a:r>
              <a:rPr lang="en-US" sz="3600" dirty="0" smtClean="0"/>
              <a:t>ancers</a:t>
            </a:r>
            <a:endParaRPr lang="en-US" sz="3600" dirty="0"/>
          </a:p>
        </p:txBody>
      </p:sp>
      <p:sp>
        <p:nvSpPr>
          <p:cNvPr id="23555" name="Content Placeholder 2"/>
          <p:cNvSpPr>
            <a:spLocks noGrp="1"/>
          </p:cNvSpPr>
          <p:nvPr>
            <p:ph idx="1"/>
          </p:nvPr>
        </p:nvSpPr>
        <p:spPr/>
        <p:txBody>
          <a:bodyPr>
            <a:normAutofit lnSpcReduction="10000"/>
          </a:bodyPr>
          <a:lstStyle/>
          <a:p>
            <a:r>
              <a:rPr lang="en-US" sz="2800" dirty="0" smtClean="0"/>
              <a:t>From 2000 </a:t>
            </a:r>
            <a:r>
              <a:rPr lang="en-US" sz="2800" dirty="0"/>
              <a:t>to 2009, oral cancer rates </a:t>
            </a:r>
            <a:r>
              <a:rPr lang="en-US" sz="2800" dirty="0" smtClean="0"/>
              <a:t>increased </a:t>
            </a:r>
          </a:p>
          <a:p>
            <a:pPr lvl="1"/>
            <a:r>
              <a:rPr lang="en-US" sz="2400" b="0" dirty="0" smtClean="0"/>
              <a:t>4.9% for </a:t>
            </a:r>
            <a:r>
              <a:rPr lang="en-US" sz="2400" b="0" dirty="0"/>
              <a:t>Native American </a:t>
            </a:r>
            <a:r>
              <a:rPr lang="en-US" sz="2400" b="0" dirty="0" smtClean="0"/>
              <a:t>men</a:t>
            </a:r>
          </a:p>
          <a:p>
            <a:pPr lvl="1"/>
            <a:r>
              <a:rPr lang="en-US" sz="2400" b="0" dirty="0" smtClean="0"/>
              <a:t>3.9% for </a:t>
            </a:r>
            <a:r>
              <a:rPr lang="en-US" sz="2400" b="0" dirty="0"/>
              <a:t>white </a:t>
            </a:r>
            <a:r>
              <a:rPr lang="en-US" sz="2400" b="0" dirty="0" smtClean="0"/>
              <a:t>men</a:t>
            </a:r>
          </a:p>
          <a:p>
            <a:pPr lvl="1"/>
            <a:r>
              <a:rPr lang="en-US" sz="2400" b="0" dirty="0" smtClean="0"/>
              <a:t>1.7% for </a:t>
            </a:r>
            <a:r>
              <a:rPr lang="en-US" sz="2400" b="0" dirty="0"/>
              <a:t>white </a:t>
            </a:r>
            <a:r>
              <a:rPr lang="en-US" sz="2400" b="0" dirty="0" smtClean="0"/>
              <a:t>women</a:t>
            </a:r>
          </a:p>
          <a:p>
            <a:pPr lvl="1"/>
            <a:r>
              <a:rPr lang="en-US" sz="2400" b="0" dirty="0" smtClean="0"/>
              <a:t>1% for </a:t>
            </a:r>
            <a:r>
              <a:rPr lang="en-US" sz="2400" b="0" dirty="0"/>
              <a:t>Asian </a:t>
            </a:r>
            <a:r>
              <a:rPr lang="en-US" sz="2400" b="0" dirty="0" smtClean="0"/>
              <a:t>men</a:t>
            </a:r>
          </a:p>
          <a:p>
            <a:r>
              <a:rPr lang="en-US" sz="2800" dirty="0" smtClean="0"/>
              <a:t>Anal cancer rates doubled from 1975 to 2009</a:t>
            </a:r>
          </a:p>
          <a:p>
            <a:r>
              <a:rPr lang="en-US" sz="2800" dirty="0" smtClean="0"/>
              <a:t>Vulvar </a:t>
            </a:r>
            <a:r>
              <a:rPr lang="en-US" sz="2800" dirty="0"/>
              <a:t>cancer rates rose </a:t>
            </a:r>
            <a:r>
              <a:rPr lang="en-US" sz="2800" dirty="0" smtClean="0"/>
              <a:t>for </a:t>
            </a:r>
            <a:r>
              <a:rPr lang="en-US" sz="2800" dirty="0"/>
              <a:t>white and African-American </a:t>
            </a:r>
            <a:r>
              <a:rPr lang="en-US" sz="2800" dirty="0" smtClean="0"/>
              <a:t>women </a:t>
            </a:r>
          </a:p>
          <a:p>
            <a:r>
              <a:rPr lang="en-US" sz="2800" dirty="0"/>
              <a:t>P</a:t>
            </a:r>
            <a:r>
              <a:rPr lang="en-US" sz="2800" dirty="0" smtClean="0"/>
              <a:t>enile </a:t>
            </a:r>
            <a:r>
              <a:rPr lang="en-US" sz="2800" dirty="0"/>
              <a:t>cancer rates increased among Asian </a:t>
            </a:r>
            <a:r>
              <a:rPr lang="en-US" sz="2800" dirty="0" smtClean="0"/>
              <a:t>men </a:t>
            </a:r>
            <a:endParaRPr lang="en-US" sz="2200" dirty="0" smtClean="0"/>
          </a:p>
        </p:txBody>
      </p:sp>
      <p:sp>
        <p:nvSpPr>
          <p:cNvPr id="4" name="TextBox 3"/>
          <p:cNvSpPr txBox="1"/>
          <p:nvPr/>
        </p:nvSpPr>
        <p:spPr>
          <a:xfrm>
            <a:off x="0" y="6596390"/>
            <a:ext cx="3352800" cy="246221"/>
          </a:xfrm>
          <a:prstGeom prst="rect">
            <a:avLst/>
          </a:prstGeom>
          <a:noFill/>
        </p:spPr>
        <p:txBody>
          <a:bodyPr wrap="square" rtlCol="0">
            <a:spAutoFit/>
          </a:bodyPr>
          <a:lstStyle/>
          <a:p>
            <a:pPr lvl="0"/>
            <a:r>
              <a:rPr lang="en-GB" sz="1000" dirty="0">
                <a:solidFill>
                  <a:schemeClr val="accent1">
                    <a:lumMod val="50000"/>
                  </a:schemeClr>
                </a:solidFill>
              </a:rPr>
              <a:t>Jemal A et al. J Natl Cancer Inst </a:t>
            </a:r>
            <a:r>
              <a:rPr lang="en-GB" sz="1000" dirty="0" smtClean="0">
                <a:solidFill>
                  <a:schemeClr val="accent1">
                    <a:lumMod val="50000"/>
                  </a:schemeClr>
                </a:solidFill>
              </a:rPr>
              <a:t>2013;105:175-201</a:t>
            </a:r>
            <a:endParaRPr lang="en-GB" sz="1000" dirty="0">
              <a:solidFill>
                <a:schemeClr val="accent1">
                  <a:lumMod val="50000"/>
                </a:schemeClr>
              </a:solidFill>
            </a:endParaRPr>
          </a:p>
        </p:txBody>
      </p:sp>
    </p:spTree>
    <p:extLst>
      <p:ext uri="{BB962C8B-B14F-4D97-AF65-F5344CB8AC3E}">
        <p14:creationId xmlns:p14="http://schemas.microsoft.com/office/powerpoint/2010/main" val="187186306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b="1" smtClean="0"/>
              <a:t>Rates of HPV-Associated Cancer and Median Age at Diagnosis Among Males in the United States, 2004–2008</a:t>
            </a:r>
            <a:endParaRPr lang="en-US" sz="2800" b="1" dirty="0"/>
          </a:p>
        </p:txBody>
      </p:sp>
      <p:pic>
        <p:nvPicPr>
          <p:cNvPr id="3" name="Picture 2" descr="This chart shows rates of HPV-associated cancer among males by age and median age of diagnosis.&#10;&#10;Penile cancer rates for men younger than 40 are not displayed due to low case counts. Penile cancer rates increased with age to over 5 per 100,000 around age 80+. The median age at diagnosis for penile cancer was 68 years. &#10;&#10;Anal cancer rates among males were low, around 3 per 100,000 for ages 40 through 80+. The median age at diagnosis for anal cancer among males is 56. &#10;&#10;Oropharyngeal cancers increased steadily among males starting at age 40 and peaked around age 60, with a median age of diagnosis at 58 years. Rates declined steadily after age 60.&#10;&#10;All rates are age-adjusted to the 2000 U.S. standard population.&#10;&#10;Data from population-based cancer registries participating in the CDC-supported National Program of Cancer Registries and/or the National Cancer Institute-supported Surveillance, Epidemiology and End Results Program, meeting criteria for high data quality, and covering 100% of the population. Published in: Watson et al. Human papillomavirus-associated cancers--United States, 2004-2008. MMWR 2012;61:258-261." title="Rates of HPV-associated cancer and median age at diagnosis among males in the United States, 2004-2008"/>
          <p:cNvPicPr/>
          <p:nvPr/>
        </p:nvPicPr>
        <p:blipFill rotWithShape="1">
          <a:blip r:embed="rId3" cstate="screen">
            <a:extLst>
              <a:ext uri="{28A0092B-C50C-407E-A947-70E740481C1C}">
                <a14:useLocalDpi xmlns:a14="http://schemas.microsoft.com/office/drawing/2010/main" val="0"/>
              </a:ext>
            </a:extLst>
          </a:blip>
          <a:srcRect/>
          <a:stretch/>
        </p:blipFill>
        <p:spPr>
          <a:xfrm>
            <a:off x="625642" y="1275346"/>
            <a:ext cx="7928811" cy="4644191"/>
          </a:xfrm>
          <a:prstGeom prst="rect">
            <a:avLst/>
          </a:prstGeom>
        </p:spPr>
      </p:pic>
      <p:sp>
        <p:nvSpPr>
          <p:cNvPr id="4" name="TextBox 2"/>
          <p:cNvSpPr txBox="1">
            <a:spLocks noChangeArrowheads="1"/>
          </p:cNvSpPr>
          <p:nvPr/>
        </p:nvSpPr>
        <p:spPr bwMode="auto">
          <a:xfrm>
            <a:off x="-6016" y="6380946"/>
            <a:ext cx="657744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pPr>
            <a:r>
              <a:rPr lang="en-GB" sz="1000" dirty="0" smtClean="0">
                <a:solidFill>
                  <a:schemeClr val="accent1">
                    <a:lumMod val="50000"/>
                  </a:schemeClr>
                </a:solidFill>
                <a:latin typeface="+mn-lt"/>
              </a:rPr>
              <a:t>*The penile cancer statistics for men between the ages of 20 and 39 is not shown because there were fewer than 16 cases.</a:t>
            </a:r>
          </a:p>
          <a:p>
            <a:pPr eaLnBrk="1" hangingPunct="1"/>
            <a:r>
              <a:rPr lang="en-GB" sz="1000" dirty="0" smtClean="0">
                <a:solidFill>
                  <a:schemeClr val="accent1">
                    <a:lumMod val="50000"/>
                  </a:schemeClr>
                </a:solidFill>
                <a:latin typeface="+mn-lt"/>
              </a:rPr>
              <a:t>Watson et al. Human papillomavirus-associated cancers—United States, 2004-2008. </a:t>
            </a:r>
            <a:r>
              <a:rPr lang="en-GB" sz="1000" i="1" dirty="0" smtClean="0">
                <a:solidFill>
                  <a:schemeClr val="accent1">
                    <a:lumMod val="50000"/>
                  </a:schemeClr>
                </a:solidFill>
                <a:latin typeface="+mn-lt"/>
              </a:rPr>
              <a:t>MMWR </a:t>
            </a:r>
            <a:r>
              <a:rPr lang="en-GB" sz="1000" dirty="0" smtClean="0">
                <a:solidFill>
                  <a:schemeClr val="accent1">
                    <a:lumMod val="50000"/>
                  </a:schemeClr>
                </a:solidFill>
                <a:latin typeface="+mn-lt"/>
              </a:rPr>
              <a:t>2012;61:258-261.</a:t>
            </a:r>
            <a:endParaRPr lang="en-GB" sz="1000" dirty="0">
              <a:solidFill>
                <a:schemeClr val="accent1">
                  <a:lumMod val="50000"/>
                </a:schemeClr>
              </a:solidFill>
              <a:latin typeface="+mn-lt"/>
            </a:endParaRPr>
          </a:p>
        </p:txBody>
      </p:sp>
      <p:sp>
        <p:nvSpPr>
          <p:cNvPr id="5" name="Title 1"/>
          <p:cNvSpPr txBox="1">
            <a:spLocks/>
          </p:cNvSpPr>
          <p:nvPr/>
        </p:nvSpPr>
        <p:spPr>
          <a:xfrm>
            <a:off x="0" y="0"/>
            <a:ext cx="9144000" cy="148113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3600" dirty="0" smtClean="0"/>
              <a:t>Rates of HPV-Associated Cancer and Median Age at Diagnosis Among Males, United States, 2004–2008</a:t>
            </a:r>
            <a:endParaRPr lang="en-US" sz="3600" dirty="0"/>
          </a:p>
        </p:txBody>
      </p:sp>
    </p:spTree>
    <p:extLst>
      <p:ext uri="{BB962C8B-B14F-4D97-AF65-F5344CB8AC3E}">
        <p14:creationId xmlns:p14="http://schemas.microsoft.com/office/powerpoint/2010/main" val="1193435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b="1" smtClean="0"/>
              <a:t>HPV-Associated Anal Cancer Rates</a:t>
            </a:r>
            <a:br>
              <a:rPr lang="en-US" sz="2800" b="1" smtClean="0"/>
            </a:br>
            <a:r>
              <a:rPr lang="en-US" sz="2800" b="1" smtClean="0"/>
              <a:t>by Race and Ethnicity, United States, 2004–2008</a:t>
            </a:r>
            <a:endParaRPr lang="en-US" sz="2800" b="1" dirty="0"/>
          </a:p>
        </p:txBody>
      </p:sp>
      <p:pic>
        <p:nvPicPr>
          <p:cNvPr id="3" name="Picture 2" descr="This chart shows rates of HPV-associated anal cancer by race and Hispanic ethnicity, for females and males.&#10;&#10;In the United States from 2004 to 2008, the rate of HPV-associated anal cancer per 100,000  females was 2.0 for white women,1.4 for black women, 1.0 for American Indian/Alaska Native women, and 0.4 for Asian/Pacific Islander women. By Hispanic ethnicity, which includes persons of all races, the rate for non-Hispanic women was 1.9 and the rate for Hispanic women was 1.4.&#10;&#10;In the United States from 2004 to 2008, the rate of anal cancer per 100,000  males was 1.1 for white men, 1.6 for black men, 0.7 for American Indian/Alaska Native men, and 0.2 for Asian/Pacific Islander men. By Hispanic ethnicity, which includes men of all races, the rate for non-Hispanic men was 1.2 and the rate for Hispanic men was 0.8.&#10;&#10;&#10;Rates are age-adjusted to the 2000 U.S. Standard population.&#10;&#10;Data from population-based cancer registries participating in the CDC-supported  National Program of Cancer Registries and/or the National Cancer Institute-supported Surveillance, Epidemiology and End Results Program, meeting criteria for high data quality, and covering 100% of the population. Published in: Watson et al. Human papillomavirus-associated cancers—United States, 2004–2008. MMWR 2012; issue 61, pages 258–261.&#10;" title="HPV-associated anal cancer rates by race and ethnicity, United States, 2004-2008"/>
          <p:cNvPicPr/>
          <p:nvPr/>
        </p:nvPicPr>
        <p:blipFill rotWithShape="1">
          <a:blip r:embed="rId2" cstate="screen">
            <a:extLst>
              <a:ext uri="{28A0092B-C50C-407E-A947-70E740481C1C}">
                <a14:useLocalDpi xmlns:a14="http://schemas.microsoft.com/office/drawing/2010/main" val="0"/>
              </a:ext>
            </a:extLst>
          </a:blip>
          <a:srcRect/>
          <a:stretch/>
        </p:blipFill>
        <p:spPr>
          <a:xfrm>
            <a:off x="228600" y="1540042"/>
            <a:ext cx="8710864" cy="4479758"/>
          </a:xfrm>
          <a:prstGeom prst="rect">
            <a:avLst/>
          </a:prstGeom>
        </p:spPr>
      </p:pic>
      <p:sp>
        <p:nvSpPr>
          <p:cNvPr id="4" name="Title 1"/>
          <p:cNvSpPr txBox="1">
            <a:spLocks/>
          </p:cNvSpPr>
          <p:nvPr/>
        </p:nvSpPr>
        <p:spPr>
          <a:xfrm>
            <a:off x="0" y="0"/>
            <a:ext cx="9144000" cy="1481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3600" dirty="0" smtClean="0"/>
              <a:t>HPV-Associated Anal Cancer Rates by</a:t>
            </a:r>
            <a:br>
              <a:rPr lang="en-US" sz="3600" dirty="0" smtClean="0"/>
            </a:br>
            <a:r>
              <a:rPr lang="en-US" sz="3600" dirty="0" smtClean="0"/>
              <a:t> Race and Ethnicity, United States, 2004–2008</a:t>
            </a:r>
            <a:endParaRPr lang="en-US" sz="3600" dirty="0"/>
          </a:p>
        </p:txBody>
      </p:sp>
      <p:sp>
        <p:nvSpPr>
          <p:cNvPr id="5" name="TextBox 2"/>
          <p:cNvSpPr txBox="1">
            <a:spLocks noChangeArrowheads="1"/>
          </p:cNvSpPr>
          <p:nvPr/>
        </p:nvSpPr>
        <p:spPr bwMode="auto">
          <a:xfrm>
            <a:off x="0" y="6596390"/>
            <a:ext cx="5908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000" dirty="0" smtClean="0">
                <a:solidFill>
                  <a:schemeClr val="accent1">
                    <a:lumMod val="50000"/>
                  </a:schemeClr>
                </a:solidFill>
                <a:latin typeface="+mn-lt"/>
              </a:rPr>
              <a:t>Watson et al. Human papillomavirus-associated cancers—United States, 2004-2008. </a:t>
            </a:r>
            <a:r>
              <a:rPr lang="en-GB" sz="1000" i="1" dirty="0" smtClean="0">
                <a:solidFill>
                  <a:schemeClr val="accent1">
                    <a:lumMod val="50000"/>
                  </a:schemeClr>
                </a:solidFill>
                <a:latin typeface="+mn-lt"/>
              </a:rPr>
              <a:t>MMWR </a:t>
            </a:r>
            <a:r>
              <a:rPr lang="en-GB" sz="1000" dirty="0" smtClean="0">
                <a:solidFill>
                  <a:schemeClr val="accent1">
                    <a:lumMod val="50000"/>
                  </a:schemeClr>
                </a:solidFill>
                <a:latin typeface="+mn-lt"/>
              </a:rPr>
              <a:t>2012;61:258-261.</a:t>
            </a:r>
            <a:endParaRPr lang="en-GB" sz="1000" dirty="0">
              <a:solidFill>
                <a:schemeClr val="accent1">
                  <a:lumMod val="50000"/>
                </a:schemeClr>
              </a:solidFill>
              <a:latin typeface="+mn-lt"/>
            </a:endParaRPr>
          </a:p>
        </p:txBody>
      </p:sp>
    </p:spTree>
    <p:extLst>
      <p:ext uri="{BB962C8B-B14F-4D97-AF65-F5344CB8AC3E}">
        <p14:creationId xmlns:p14="http://schemas.microsoft.com/office/powerpoint/2010/main" val="3225231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b="1" smtClean="0"/>
              <a:t>HPV-Associated Oropharyngeal Cancer Rates</a:t>
            </a:r>
            <a:br>
              <a:rPr lang="en-US" sz="2800" b="1" smtClean="0"/>
            </a:br>
            <a:r>
              <a:rPr lang="en-US" sz="2800" b="1" smtClean="0"/>
              <a:t>by Race and Ethnicity, United States, 2004–2008</a:t>
            </a:r>
            <a:endParaRPr lang="en-US" sz="2800" b="1" dirty="0"/>
          </a:p>
        </p:txBody>
      </p:sp>
      <p:pic>
        <p:nvPicPr>
          <p:cNvPr id="3" name="Picture 2" descr="This chart shows rates of HPV-associated oropharyngeal  cancer by race and Hispanic ethnicity, for females and males.&#10;&#10;In the United States from 2004 to 2008, the rate of HPV-associated oropharyngeal cancer per 100,000  females was 1.4 for white women,1.4 for black women, 0.8 for American Indian/Alaska Native women, and 0.5 for Asian/Pacific Islander women. By Hispanic ethnicity, which includes persons of all races, the rate for non-Hispanic women was 1.5 and the rate for Hispanic women was 0.7.&#10;&#10;In the United States from 2004 to 2008, the rate of anal cancer per 100,000  males was 6.4 for white men, 6.3 for black men, 3.2 for American Indian/Alaska Native men, and 1.7 for Asian/Pacific Islander men. By Hispanic ethnicity, which includes men of all races, the rate for non-Hispanic men was 6.5 and the rate for Hispanic men was 3.5.&#10;&#10;&#10;Rates are age-adjusted to the 2000 U.S. Standard population.&#10;&#10;Data from population-based cancer registries participating in the CDC-supported  National Program of Cancer Registries and/or the National Cancer Institute-supported Surveillance, Epidemiology and End Results Program, meeting criteria for high data quality, and covering 100% of the population. Some cancers of the oropharynx (back of the throat, including the base of the tongue and tonsils) have been linked with HPV. Cancers in this area of the body are usually caused by tobacco and alcohol, but recent studies show that about 63% of oropharyngeal cancers are caused by HPV. These numbers are based on cancers in specific areas of the oropharynx and do not include cancers in all areas of the head and neck or oral cavity. Published in: Watson et al. Human papillomavirus-associated cancers—United States, 2004–2008. MMWR 2012; issue 61, pages 258–261.&#10;" title="HPV-associated oropharyngeal cancer rates by race and ethnicity, United States, 2004-2008"/>
          <p:cNvPicPr/>
          <p:nvPr/>
        </p:nvPicPr>
        <p:blipFill rotWithShape="1">
          <a:blip r:embed="rId2" cstate="screen">
            <a:extLst>
              <a:ext uri="{28A0092B-C50C-407E-A947-70E740481C1C}">
                <a14:useLocalDpi xmlns:a14="http://schemas.microsoft.com/office/drawing/2010/main" val="0"/>
              </a:ext>
            </a:extLst>
          </a:blip>
          <a:srcRect/>
          <a:stretch/>
        </p:blipFill>
        <p:spPr>
          <a:xfrm>
            <a:off x="152400" y="1371600"/>
            <a:ext cx="8678779" cy="4680284"/>
          </a:xfrm>
          <a:prstGeom prst="rect">
            <a:avLst/>
          </a:prstGeom>
        </p:spPr>
      </p:pic>
      <p:sp>
        <p:nvSpPr>
          <p:cNvPr id="4" name="Title 1"/>
          <p:cNvSpPr txBox="1">
            <a:spLocks/>
          </p:cNvSpPr>
          <p:nvPr/>
        </p:nvSpPr>
        <p:spPr>
          <a:xfrm>
            <a:off x="0" y="0"/>
            <a:ext cx="9144000" cy="148113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3600" dirty="0" smtClean="0"/>
              <a:t>HPV-Associated Oropharyngeal Cancer Rates by</a:t>
            </a:r>
            <a:br>
              <a:rPr lang="en-US" sz="3600" dirty="0" smtClean="0"/>
            </a:br>
            <a:r>
              <a:rPr lang="en-US" sz="3600" dirty="0" smtClean="0"/>
              <a:t> Race and Ethnicity, United States, 2004–2008</a:t>
            </a:r>
            <a:endParaRPr lang="en-US" sz="3600" dirty="0"/>
          </a:p>
        </p:txBody>
      </p:sp>
      <p:sp>
        <p:nvSpPr>
          <p:cNvPr id="5" name="TextBox 2"/>
          <p:cNvSpPr txBox="1">
            <a:spLocks noChangeArrowheads="1"/>
          </p:cNvSpPr>
          <p:nvPr/>
        </p:nvSpPr>
        <p:spPr bwMode="auto">
          <a:xfrm>
            <a:off x="0" y="6596390"/>
            <a:ext cx="5908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000" dirty="0" smtClean="0">
                <a:solidFill>
                  <a:schemeClr val="accent1">
                    <a:lumMod val="50000"/>
                  </a:schemeClr>
                </a:solidFill>
                <a:latin typeface="+mn-lt"/>
              </a:rPr>
              <a:t>Watson et al. Human papillomavirus-associated cancers—United States, 2004-2008. </a:t>
            </a:r>
            <a:r>
              <a:rPr lang="en-GB" sz="1000" i="1" dirty="0" smtClean="0">
                <a:solidFill>
                  <a:schemeClr val="accent1">
                    <a:lumMod val="50000"/>
                  </a:schemeClr>
                </a:solidFill>
                <a:latin typeface="+mn-lt"/>
              </a:rPr>
              <a:t>MMWR </a:t>
            </a:r>
            <a:r>
              <a:rPr lang="en-GB" sz="1000" dirty="0" smtClean="0">
                <a:solidFill>
                  <a:schemeClr val="accent1">
                    <a:lumMod val="50000"/>
                  </a:schemeClr>
                </a:solidFill>
                <a:latin typeface="+mn-lt"/>
              </a:rPr>
              <a:t>2012;61:258-261.</a:t>
            </a:r>
            <a:endParaRPr lang="en-GB" sz="1000" dirty="0">
              <a:solidFill>
                <a:schemeClr val="accent1">
                  <a:lumMod val="50000"/>
                </a:schemeClr>
              </a:solidFill>
              <a:latin typeface="+mn-lt"/>
            </a:endParaRPr>
          </a:p>
        </p:txBody>
      </p:sp>
    </p:spTree>
    <p:extLst>
      <p:ext uri="{BB962C8B-B14F-4D97-AF65-F5344CB8AC3E}">
        <p14:creationId xmlns:p14="http://schemas.microsoft.com/office/powerpoint/2010/main" val="786910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sz="3600" b="0" i="1" dirty="0" smtClean="0"/>
              <a:t>Please add </a:t>
            </a:r>
            <a:r>
              <a:rPr lang="en-US" sz="3600" b="0" i="1" dirty="0"/>
              <a:t>any financial disclosures or conflicts of interest to this </a:t>
            </a:r>
            <a:r>
              <a:rPr lang="en-US" sz="3600" b="0" i="1" dirty="0" smtClean="0"/>
              <a:t>slide</a:t>
            </a:r>
            <a:endParaRPr lang="en-US" sz="3600" b="0" i="1" dirty="0"/>
          </a:p>
          <a:p>
            <a:pPr marL="0" indent="0">
              <a:buNone/>
            </a:pPr>
            <a:endParaRPr lang="en-US" dirty="0"/>
          </a:p>
        </p:txBody>
      </p:sp>
    </p:spTree>
    <p:extLst>
      <p:ext uri="{BB962C8B-B14F-4D97-AF65-F5344CB8AC3E}">
        <p14:creationId xmlns:p14="http://schemas.microsoft.com/office/powerpoint/2010/main" val="2081300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1026"/>
          <p:cNvSpPr>
            <a:spLocks noGrp="1" noChangeArrowheads="1"/>
          </p:cNvSpPr>
          <p:nvPr>
            <p:ph type="title"/>
          </p:nvPr>
        </p:nvSpPr>
        <p:spPr>
          <a:xfrm>
            <a:off x="76200" y="152400"/>
            <a:ext cx="8991600" cy="1371600"/>
          </a:xfrm>
        </p:spPr>
        <p:txBody>
          <a:bodyPr rtlCol="0">
            <a:noAutofit/>
          </a:bodyPr>
          <a:lstStyle/>
          <a:p>
            <a:pPr eaLnBrk="1" fontAlgn="auto" hangingPunct="1">
              <a:spcBef>
                <a:spcPts val="0"/>
              </a:spcBef>
              <a:spcAft>
                <a:spcPts val="0"/>
              </a:spcAft>
              <a:defRPr/>
            </a:pPr>
            <a:r>
              <a:rPr lang="en-US" sz="3600" dirty="0" smtClean="0"/>
              <a:t>Without vaccination, </a:t>
            </a:r>
            <a:r>
              <a:rPr lang="en-US" sz="3600" dirty="0"/>
              <a:t>a</a:t>
            </a:r>
            <a:r>
              <a:rPr lang="en-US" sz="3600" dirty="0" smtClean="0"/>
              <a:t>nnual burden of genital </a:t>
            </a:r>
            <a:r>
              <a:rPr lang="en-US" sz="3600" smtClean="0"/>
              <a:t>HPV-related disease </a:t>
            </a:r>
            <a:r>
              <a:rPr lang="en-US" sz="3600"/>
              <a:t>in </a:t>
            </a:r>
            <a:r>
              <a:rPr lang="en-US" sz="3600" smtClean="0"/>
              <a:t>U.S. </a:t>
            </a:r>
            <a:r>
              <a:rPr lang="en-US" sz="3600" dirty="0" smtClean="0"/>
              <a:t>females: </a:t>
            </a:r>
            <a:endParaRPr lang="en-US" sz="4800" dirty="0"/>
          </a:p>
        </p:txBody>
      </p:sp>
      <p:sp>
        <p:nvSpPr>
          <p:cNvPr id="24578" name="Text Box 1037"/>
          <p:cNvSpPr txBox="1">
            <a:spLocks noChangeArrowheads="1"/>
          </p:cNvSpPr>
          <p:nvPr/>
        </p:nvSpPr>
        <p:spPr bwMode="auto">
          <a:xfrm>
            <a:off x="3175" y="6457739"/>
            <a:ext cx="8607425" cy="377026"/>
          </a:xfrm>
          <a:prstGeom prst="rect">
            <a:avLst/>
          </a:prstGeom>
          <a:noFill/>
          <a:ln w="12700">
            <a:noFill/>
            <a:miter lim="800000"/>
            <a:headEnd/>
            <a:tailEnd/>
          </a:ln>
        </p:spPr>
        <p:txBody>
          <a:bodyPr anchor="b">
            <a:spAutoFit/>
          </a:bodyPr>
          <a:lstStyle/>
          <a:p>
            <a:pPr marL="342900" indent="-342900">
              <a:lnSpc>
                <a:spcPct val="80000"/>
              </a:lnSpc>
              <a:spcBef>
                <a:spcPct val="25000"/>
              </a:spcBef>
              <a:buClr>
                <a:srgbClr val="4397C7"/>
              </a:buClr>
              <a:buSzPct val="90000"/>
            </a:pPr>
            <a:r>
              <a:rPr lang="en-US" sz="1000" dirty="0">
                <a:solidFill>
                  <a:schemeClr val="accent1">
                    <a:lumMod val="50000"/>
                  </a:schemeClr>
                </a:solidFill>
                <a:latin typeface="Calibri" pitchFamily="34" charset="0"/>
              </a:rPr>
              <a:t>American Cancer Society. </a:t>
            </a:r>
            <a:r>
              <a:rPr lang="en-US" sz="1000" dirty="0" smtClean="0">
                <a:solidFill>
                  <a:schemeClr val="accent1">
                    <a:lumMod val="50000"/>
                  </a:schemeClr>
                </a:solidFill>
                <a:latin typeface="Calibri" pitchFamily="34" charset="0"/>
              </a:rPr>
              <a:t>2008;         </a:t>
            </a:r>
            <a:r>
              <a:rPr lang="en-US" sz="1000" dirty="0" err="1" smtClean="0">
                <a:solidFill>
                  <a:schemeClr val="accent1">
                    <a:lumMod val="50000"/>
                  </a:schemeClr>
                </a:solidFill>
                <a:latin typeface="Calibri" pitchFamily="34" charset="0"/>
              </a:rPr>
              <a:t>Schiffman</a:t>
            </a:r>
            <a:r>
              <a:rPr lang="en-US" sz="1000" dirty="0" smtClean="0">
                <a:solidFill>
                  <a:schemeClr val="accent1">
                    <a:lumMod val="50000"/>
                  </a:schemeClr>
                </a:solidFill>
                <a:latin typeface="Calibri" pitchFamily="34" charset="0"/>
              </a:rPr>
              <a:t> </a:t>
            </a:r>
            <a:r>
              <a:rPr lang="en-US" sz="1000" i="1" dirty="0">
                <a:solidFill>
                  <a:schemeClr val="accent1">
                    <a:lumMod val="50000"/>
                  </a:schemeClr>
                </a:solidFill>
                <a:latin typeface="Calibri" pitchFamily="34" charset="0"/>
              </a:rPr>
              <a:t>Arch </a:t>
            </a:r>
            <a:r>
              <a:rPr lang="en-US" sz="1000" i="1" dirty="0" err="1">
                <a:solidFill>
                  <a:schemeClr val="accent1">
                    <a:lumMod val="50000"/>
                  </a:schemeClr>
                </a:solidFill>
                <a:latin typeface="Calibri" pitchFamily="34" charset="0"/>
              </a:rPr>
              <a:t>Pathol</a:t>
            </a:r>
            <a:r>
              <a:rPr lang="en-US" sz="1000" i="1" dirty="0">
                <a:solidFill>
                  <a:schemeClr val="accent1">
                    <a:lumMod val="50000"/>
                  </a:schemeClr>
                </a:solidFill>
                <a:latin typeface="Calibri" pitchFamily="34" charset="0"/>
              </a:rPr>
              <a:t> Lab Med</a:t>
            </a:r>
            <a:r>
              <a:rPr lang="en-US" sz="1000" dirty="0">
                <a:solidFill>
                  <a:schemeClr val="accent1">
                    <a:lumMod val="50000"/>
                  </a:schemeClr>
                </a:solidFill>
                <a:latin typeface="Calibri" pitchFamily="34" charset="0"/>
              </a:rPr>
              <a:t>. 2003;  </a:t>
            </a:r>
            <a:r>
              <a:rPr lang="en-US" sz="1000" dirty="0" err="1">
                <a:solidFill>
                  <a:schemeClr val="accent1">
                    <a:lumMod val="50000"/>
                  </a:schemeClr>
                </a:solidFill>
                <a:latin typeface="Calibri" pitchFamily="34" charset="0"/>
              </a:rPr>
              <a:t>Koshiol</a:t>
            </a:r>
            <a:r>
              <a:rPr lang="en-US" sz="1000" dirty="0">
                <a:solidFill>
                  <a:schemeClr val="accent1">
                    <a:lumMod val="50000"/>
                  </a:schemeClr>
                </a:solidFill>
                <a:latin typeface="Calibri" pitchFamily="34" charset="0"/>
              </a:rPr>
              <a:t>  </a:t>
            </a:r>
          </a:p>
          <a:p>
            <a:pPr marL="342900" indent="-342900">
              <a:lnSpc>
                <a:spcPct val="80000"/>
              </a:lnSpc>
              <a:spcBef>
                <a:spcPct val="25000"/>
              </a:spcBef>
              <a:buClr>
                <a:srgbClr val="4397C7"/>
              </a:buClr>
              <a:buSzPct val="90000"/>
            </a:pPr>
            <a:r>
              <a:rPr lang="en-US" sz="1000" i="1" dirty="0">
                <a:solidFill>
                  <a:schemeClr val="accent1">
                    <a:lumMod val="50000"/>
                  </a:schemeClr>
                </a:solidFill>
                <a:latin typeface="Calibri" pitchFamily="34" charset="0"/>
              </a:rPr>
              <a:t>Sex </a:t>
            </a:r>
            <a:r>
              <a:rPr lang="en-US" sz="1000" i="1" dirty="0" err="1">
                <a:solidFill>
                  <a:schemeClr val="accent1">
                    <a:lumMod val="50000"/>
                  </a:schemeClr>
                </a:solidFill>
                <a:latin typeface="Calibri" pitchFamily="34" charset="0"/>
              </a:rPr>
              <a:t>Transm</a:t>
            </a:r>
            <a:r>
              <a:rPr lang="en-US" sz="1000" i="1" dirty="0">
                <a:solidFill>
                  <a:schemeClr val="accent1">
                    <a:lumMod val="50000"/>
                  </a:schemeClr>
                </a:solidFill>
                <a:latin typeface="Calibri" pitchFamily="34" charset="0"/>
              </a:rPr>
              <a:t> Dis</a:t>
            </a:r>
            <a:r>
              <a:rPr lang="en-US" sz="1000" dirty="0">
                <a:solidFill>
                  <a:schemeClr val="accent1">
                    <a:lumMod val="50000"/>
                  </a:schemeClr>
                </a:solidFill>
                <a:latin typeface="Calibri" pitchFamily="34" charset="0"/>
              </a:rPr>
              <a:t>. 2004</a:t>
            </a:r>
            <a:r>
              <a:rPr lang="en-US" sz="1000" dirty="0" smtClean="0">
                <a:solidFill>
                  <a:schemeClr val="accent1">
                    <a:lumMod val="50000"/>
                  </a:schemeClr>
                </a:solidFill>
                <a:latin typeface="Calibri" pitchFamily="34" charset="0"/>
              </a:rPr>
              <a:t>;                           </a:t>
            </a:r>
            <a:r>
              <a:rPr lang="en-US" sz="1000" dirty="0" err="1" smtClean="0">
                <a:solidFill>
                  <a:schemeClr val="accent1">
                    <a:lumMod val="50000"/>
                  </a:schemeClr>
                </a:solidFill>
                <a:latin typeface="Calibri" pitchFamily="34" charset="0"/>
              </a:rPr>
              <a:t>Insinga</a:t>
            </a:r>
            <a:r>
              <a:rPr lang="en-US" sz="1000" dirty="0">
                <a:solidFill>
                  <a:schemeClr val="accent1">
                    <a:lumMod val="50000"/>
                  </a:schemeClr>
                </a:solidFill>
                <a:latin typeface="Calibri" pitchFamily="34" charset="0"/>
              </a:rPr>
              <a:t>, </a:t>
            </a:r>
            <a:r>
              <a:rPr lang="en-US" sz="1000" dirty="0" err="1">
                <a:solidFill>
                  <a:schemeClr val="accent1">
                    <a:lumMod val="50000"/>
                  </a:schemeClr>
                </a:solidFill>
                <a:latin typeface="Calibri" pitchFamily="34" charset="0"/>
              </a:rPr>
              <a:t>Pharmacoeconomics</a:t>
            </a:r>
            <a:r>
              <a:rPr lang="en-US" sz="1000" dirty="0">
                <a:solidFill>
                  <a:schemeClr val="accent1">
                    <a:lumMod val="50000"/>
                  </a:schemeClr>
                </a:solidFill>
                <a:latin typeface="Calibri" pitchFamily="34" charset="0"/>
              </a:rPr>
              <a:t>, 2005</a:t>
            </a:r>
          </a:p>
        </p:txBody>
      </p:sp>
      <p:sp>
        <p:nvSpPr>
          <p:cNvPr id="713743" name="Text Box 1039"/>
          <p:cNvSpPr txBox="1">
            <a:spLocks noChangeArrowheads="1"/>
          </p:cNvSpPr>
          <p:nvPr/>
        </p:nvSpPr>
        <p:spPr bwMode="auto">
          <a:xfrm>
            <a:off x="1203325" y="2351088"/>
            <a:ext cx="184150" cy="519112"/>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a:effectLst>
                <a:outerShdw blurRad="38100" dist="38100" dir="2700000" algn="tl">
                  <a:srgbClr val="000000"/>
                </a:outerShdw>
              </a:effectLst>
              <a:latin typeface="+mn-lt"/>
            </a:endParaRPr>
          </a:p>
        </p:txBody>
      </p:sp>
      <p:sp>
        <p:nvSpPr>
          <p:cNvPr id="713744" name="Text Box 1040"/>
          <p:cNvSpPr txBox="1">
            <a:spLocks noChangeArrowheads="1"/>
          </p:cNvSpPr>
          <p:nvPr/>
        </p:nvSpPr>
        <p:spPr bwMode="auto">
          <a:xfrm>
            <a:off x="1203325" y="2297113"/>
            <a:ext cx="184150" cy="39687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sz="2000">
              <a:effectLst>
                <a:outerShdw blurRad="38100" dist="38100" dir="2700000" algn="tl">
                  <a:srgbClr val="000000"/>
                </a:outerShdw>
              </a:effectLst>
              <a:latin typeface="+mn-lt"/>
            </a:endParaRPr>
          </a:p>
        </p:txBody>
      </p:sp>
      <p:grpSp>
        <p:nvGrpSpPr>
          <p:cNvPr id="3" name="Group 2"/>
          <p:cNvGrpSpPr/>
          <p:nvPr/>
        </p:nvGrpSpPr>
        <p:grpSpPr>
          <a:xfrm>
            <a:off x="304800" y="1219200"/>
            <a:ext cx="8572500" cy="4813300"/>
            <a:chOff x="762000" y="1295400"/>
            <a:chExt cx="8572500" cy="4813300"/>
          </a:xfrm>
        </p:grpSpPr>
        <p:sp>
          <p:nvSpPr>
            <p:cNvPr id="24579" name="Text Box 1038"/>
            <p:cNvSpPr txBox="1">
              <a:spLocks noChangeArrowheads="1"/>
            </p:cNvSpPr>
            <p:nvPr/>
          </p:nvSpPr>
          <p:spPr bwMode="auto">
            <a:xfrm>
              <a:off x="2382752" y="1752600"/>
              <a:ext cx="3941848" cy="707886"/>
            </a:xfrm>
            <a:prstGeom prst="rect">
              <a:avLst/>
            </a:prstGeom>
            <a:noFill/>
            <a:ln w="12700">
              <a:noFill/>
              <a:miter lim="800000"/>
              <a:headEnd type="none" w="sm" len="sm"/>
              <a:tailEnd type="none" w="sm" len="sm"/>
            </a:ln>
          </p:spPr>
          <p:txBody>
            <a:bodyPr wrap="none">
              <a:spAutoFit/>
            </a:bodyPr>
            <a:lstStyle/>
            <a:p>
              <a:pPr algn="r"/>
              <a:r>
                <a:rPr lang="en-US" sz="2000" b="1" i="1">
                  <a:solidFill>
                    <a:srgbClr val="722B79"/>
                  </a:solidFill>
                  <a:latin typeface="Calibri" pitchFamily="34" charset="0"/>
                </a:rPr>
                <a:t>4,000 </a:t>
              </a:r>
              <a:r>
                <a:rPr lang="en-US" sz="2000" b="1" i="1" smtClean="0">
                  <a:solidFill>
                    <a:srgbClr val="722B79"/>
                  </a:solidFill>
                  <a:latin typeface="Calibri" pitchFamily="34" charset="0"/>
                </a:rPr>
                <a:t>cervical cancer deaths</a:t>
              </a:r>
              <a:endParaRPr lang="en-US" sz="2000" b="1">
                <a:solidFill>
                  <a:srgbClr val="722B79"/>
                </a:solidFill>
                <a:latin typeface="Calibri" pitchFamily="34" charset="0"/>
              </a:endParaRPr>
            </a:p>
            <a:p>
              <a:pPr algn="r"/>
              <a:r>
                <a:rPr lang="en-US" sz="2000" b="1" smtClean="0">
                  <a:solidFill>
                    <a:srgbClr val="722B79"/>
                  </a:solidFill>
                  <a:latin typeface="Calibri" pitchFamily="34" charset="0"/>
                </a:rPr>
                <a:t>10,846 </a:t>
              </a:r>
              <a:r>
                <a:rPr lang="en-US" sz="2000" b="1">
                  <a:solidFill>
                    <a:srgbClr val="722B79"/>
                  </a:solidFill>
                  <a:latin typeface="Calibri" pitchFamily="34" charset="0"/>
                </a:rPr>
                <a:t>new cases of cervical </a:t>
              </a:r>
              <a:r>
                <a:rPr lang="en-US" sz="2000" b="1" smtClean="0">
                  <a:solidFill>
                    <a:srgbClr val="722B79"/>
                  </a:solidFill>
                  <a:latin typeface="Calibri" pitchFamily="34" charset="0"/>
                </a:rPr>
                <a:t>cancer</a:t>
              </a:r>
              <a:endParaRPr lang="en-US" sz="2000" b="1">
                <a:solidFill>
                  <a:srgbClr val="722B79"/>
                </a:solidFill>
                <a:latin typeface="Calibri" pitchFamily="34" charset="0"/>
              </a:endParaRPr>
            </a:p>
          </p:txBody>
        </p:sp>
        <p:sp>
          <p:nvSpPr>
            <p:cNvPr id="24582" name="Text Box 1041"/>
            <p:cNvSpPr txBox="1">
              <a:spLocks noChangeArrowheads="1"/>
            </p:cNvSpPr>
            <p:nvPr/>
          </p:nvSpPr>
          <p:spPr bwMode="auto">
            <a:xfrm>
              <a:off x="1905000" y="2895600"/>
              <a:ext cx="3838358" cy="707886"/>
            </a:xfrm>
            <a:prstGeom prst="rect">
              <a:avLst/>
            </a:prstGeom>
            <a:noFill/>
            <a:ln w="12700">
              <a:noFill/>
              <a:miter lim="800000"/>
              <a:headEnd type="none" w="sm" len="sm"/>
              <a:tailEnd type="none" w="sm" len="sm"/>
            </a:ln>
          </p:spPr>
          <p:txBody>
            <a:bodyPr wrap="none">
              <a:spAutoFit/>
            </a:bodyPr>
            <a:lstStyle/>
            <a:p>
              <a:pPr algn="ctr"/>
              <a:r>
                <a:rPr lang="en-US" sz="2000" b="1" dirty="0">
                  <a:solidFill>
                    <a:srgbClr val="722B79"/>
                  </a:solidFill>
                  <a:latin typeface="Calibri" pitchFamily="34" charset="0"/>
                </a:rPr>
                <a:t>330,000 new cases of </a:t>
              </a:r>
              <a:r>
                <a:rPr lang="en-US" sz="2000" b="1" dirty="0" smtClean="0">
                  <a:solidFill>
                    <a:srgbClr val="722B79"/>
                  </a:solidFill>
                  <a:latin typeface="Calibri" pitchFamily="34" charset="0"/>
                </a:rPr>
                <a:t>HSIL: CIN2/3</a:t>
              </a:r>
              <a:endParaRPr lang="en-US" sz="2000" b="1" dirty="0">
                <a:solidFill>
                  <a:srgbClr val="722B79"/>
                </a:solidFill>
                <a:latin typeface="Calibri" pitchFamily="34" charset="0"/>
              </a:endParaRPr>
            </a:p>
            <a:p>
              <a:pPr algn="ctr"/>
              <a:r>
                <a:rPr lang="en-US" sz="2000" b="1" dirty="0" smtClean="0">
                  <a:solidFill>
                    <a:srgbClr val="722B79"/>
                  </a:solidFill>
                  <a:latin typeface="Calibri" pitchFamily="34" charset="0"/>
                </a:rPr>
                <a:t>(high grade cervical dysplasia)</a:t>
              </a:r>
              <a:endParaRPr lang="en-US" sz="2000" b="1" dirty="0">
                <a:solidFill>
                  <a:srgbClr val="722B79"/>
                </a:solidFill>
                <a:latin typeface="Calibri" pitchFamily="34" charset="0"/>
              </a:endParaRPr>
            </a:p>
          </p:txBody>
        </p:sp>
        <p:sp>
          <p:nvSpPr>
            <p:cNvPr id="24583" name="Text Box 1042"/>
            <p:cNvSpPr txBox="1">
              <a:spLocks noChangeArrowheads="1"/>
            </p:cNvSpPr>
            <p:nvPr/>
          </p:nvSpPr>
          <p:spPr bwMode="auto">
            <a:xfrm>
              <a:off x="762000" y="4876800"/>
              <a:ext cx="3820726" cy="707886"/>
            </a:xfrm>
            <a:prstGeom prst="rect">
              <a:avLst/>
            </a:prstGeom>
            <a:noFill/>
            <a:ln w="12700">
              <a:noFill/>
              <a:miter lim="800000"/>
              <a:headEnd type="none" w="sm" len="sm"/>
              <a:tailEnd type="none" w="sm" len="sm"/>
            </a:ln>
          </p:spPr>
          <p:txBody>
            <a:bodyPr wrap="none">
              <a:spAutoFit/>
            </a:bodyPr>
            <a:lstStyle/>
            <a:p>
              <a:pPr algn="ctr"/>
              <a:r>
                <a:rPr lang="en-US" sz="2000" b="1" dirty="0">
                  <a:solidFill>
                    <a:srgbClr val="722B79"/>
                  </a:solidFill>
                  <a:latin typeface="Calibri" pitchFamily="34" charset="0"/>
                </a:rPr>
                <a:t>1.4 million new </a:t>
              </a:r>
              <a:r>
                <a:rPr lang="en-US" sz="2000" b="1" dirty="0" smtClean="0">
                  <a:solidFill>
                    <a:srgbClr val="722B79"/>
                  </a:solidFill>
                  <a:latin typeface="Calibri" pitchFamily="34" charset="0"/>
                </a:rPr>
                <a:t>cases of</a:t>
              </a:r>
              <a:r>
                <a:rPr lang="en-US" sz="2000" dirty="0" smtClean="0">
                  <a:solidFill>
                    <a:srgbClr val="722B79"/>
                  </a:solidFill>
                </a:rPr>
                <a:t> </a:t>
              </a:r>
              <a:r>
                <a:rPr lang="en-US" sz="2000" b="1" dirty="0" smtClean="0">
                  <a:solidFill>
                    <a:srgbClr val="722B79"/>
                  </a:solidFill>
                  <a:latin typeface="Calibri" pitchFamily="34" charset="0"/>
                </a:rPr>
                <a:t>LSIL: CIN1</a:t>
              </a:r>
            </a:p>
            <a:p>
              <a:pPr algn="ctr"/>
              <a:r>
                <a:rPr lang="en-US" sz="2000" b="1" dirty="0" smtClean="0">
                  <a:solidFill>
                    <a:srgbClr val="722B79"/>
                  </a:solidFill>
                  <a:latin typeface="Calibri" pitchFamily="34" charset="0"/>
                </a:rPr>
                <a:t>(low grade cervical dysplasia)</a:t>
              </a:r>
            </a:p>
          </p:txBody>
        </p:sp>
        <p:sp>
          <p:nvSpPr>
            <p:cNvPr id="24584" name="Text Box 1043"/>
            <p:cNvSpPr txBox="1">
              <a:spLocks noChangeArrowheads="1"/>
            </p:cNvSpPr>
            <p:nvPr/>
          </p:nvSpPr>
          <p:spPr bwMode="auto">
            <a:xfrm>
              <a:off x="1297613" y="3886200"/>
              <a:ext cx="3960187" cy="400110"/>
            </a:xfrm>
            <a:prstGeom prst="rect">
              <a:avLst/>
            </a:prstGeom>
            <a:noFill/>
            <a:ln w="12700">
              <a:noFill/>
              <a:miter lim="800000"/>
              <a:headEnd type="none" w="sm" len="sm"/>
              <a:tailEnd type="none" w="sm" len="sm"/>
            </a:ln>
          </p:spPr>
          <p:txBody>
            <a:bodyPr wrap="none">
              <a:spAutoFit/>
            </a:bodyPr>
            <a:lstStyle/>
            <a:p>
              <a:r>
                <a:rPr lang="en-US" sz="2000" b="1">
                  <a:solidFill>
                    <a:srgbClr val="722B79"/>
                  </a:solidFill>
                  <a:latin typeface="Calibri" pitchFamily="34" charset="0"/>
                </a:rPr>
                <a:t>1 million new cases of genital warts</a:t>
              </a:r>
            </a:p>
          </p:txBody>
        </p:sp>
        <p:grpSp>
          <p:nvGrpSpPr>
            <p:cNvPr id="24585" name="Diagram 2"/>
            <p:cNvGrpSpPr>
              <a:grpSpLocks/>
            </p:cNvGrpSpPr>
            <p:nvPr/>
          </p:nvGrpSpPr>
          <p:grpSpPr bwMode="auto">
            <a:xfrm>
              <a:off x="3962400" y="1295400"/>
              <a:ext cx="5372100" cy="4813300"/>
              <a:chOff x="1542" y="895"/>
              <a:chExt cx="3384" cy="3032"/>
            </a:xfrm>
          </p:grpSpPr>
          <p:sp>
            <p:nvSpPr>
              <p:cNvPr id="24586" name="AutoShape 3"/>
              <p:cNvSpPr>
                <a:spLocks noChangeAspect="1" noChangeArrowheads="1" noTextEdit="1"/>
              </p:cNvSpPr>
              <p:nvPr/>
            </p:nvSpPr>
            <p:spPr bwMode="auto">
              <a:xfrm>
                <a:off x="1542" y="895"/>
                <a:ext cx="3384" cy="3032"/>
              </a:xfrm>
              <a:prstGeom prst="rect">
                <a:avLst/>
              </a:prstGeom>
              <a:noFill/>
              <a:ln w="9525">
                <a:noFill/>
                <a:miter lim="800000"/>
                <a:headEnd/>
                <a:tailEnd/>
              </a:ln>
            </p:spPr>
            <p:txBody>
              <a:bodyPr/>
              <a:lstStyle/>
              <a:p>
                <a:endParaRPr lang="en-US"/>
              </a:p>
            </p:txBody>
          </p:sp>
          <p:sp>
            <p:nvSpPr>
              <p:cNvPr id="24587" name="_s3076"/>
              <p:cNvSpPr>
                <a:spLocks noChangeArrowheads="1"/>
              </p:cNvSpPr>
              <p:nvPr/>
            </p:nvSpPr>
            <p:spPr bwMode="auto">
              <a:xfrm flipV="1">
                <a:off x="3020" y="1087"/>
                <a:ext cx="730"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90 w 21600"/>
                  <a:gd name="T13" fmla="*/ 7211 h 21600"/>
                  <a:gd name="T14" fmla="*/ 14410 w 21600"/>
                  <a:gd name="T15" fmla="*/ 14389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rgbClr val="1993B9"/>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sp>
            <p:nvSpPr>
              <p:cNvPr id="24588" name="_s3077"/>
              <p:cNvSpPr>
                <a:spLocks noChangeArrowheads="1"/>
              </p:cNvSpPr>
              <p:nvPr/>
            </p:nvSpPr>
            <p:spPr bwMode="auto">
              <a:xfrm flipV="1">
                <a:off x="2655" y="1719"/>
                <a:ext cx="1460"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8 w 21600"/>
                  <a:gd name="T13" fmla="*/ 4511 h 21600"/>
                  <a:gd name="T14" fmla="*/ 17102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4BC2E7"/>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sp>
            <p:nvSpPr>
              <p:cNvPr id="24589" name="_s3078"/>
              <p:cNvSpPr>
                <a:spLocks noChangeArrowheads="1"/>
              </p:cNvSpPr>
              <p:nvPr/>
            </p:nvSpPr>
            <p:spPr bwMode="auto">
              <a:xfrm flipV="1">
                <a:off x="2291" y="2351"/>
                <a:ext cx="2188" cy="63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3 w 21600"/>
                  <a:gd name="T13" fmla="*/ 3594 h 21600"/>
                  <a:gd name="T14" fmla="*/ 17997 w 21600"/>
                  <a:gd name="T15" fmla="*/ 18006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solidFill>
                <a:srgbClr val="AAE2F4"/>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sp>
            <p:nvSpPr>
              <p:cNvPr id="24590" name="_s3079"/>
              <p:cNvSpPr>
                <a:spLocks noChangeArrowheads="1"/>
              </p:cNvSpPr>
              <p:nvPr/>
            </p:nvSpPr>
            <p:spPr bwMode="auto">
              <a:xfrm flipV="1">
                <a:off x="1926" y="2982"/>
                <a:ext cx="2918"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3 w 21600"/>
                  <a:gd name="T13" fmla="*/ 3144 h 21600"/>
                  <a:gd name="T14" fmla="*/ 18447 w 21600"/>
                  <a:gd name="T15" fmla="*/ 18456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solidFill>
                <a:srgbClr val="EAF8FC"/>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grpSp>
      </p:grpSp>
      <p:sp>
        <p:nvSpPr>
          <p:cNvPr id="2" name="TextBox 1"/>
          <p:cNvSpPr txBox="1"/>
          <p:nvPr/>
        </p:nvSpPr>
        <p:spPr>
          <a:xfrm>
            <a:off x="685800" y="5562600"/>
            <a:ext cx="7772400" cy="677108"/>
          </a:xfrm>
          <a:prstGeom prst="rect">
            <a:avLst/>
          </a:prstGeom>
          <a:noFill/>
        </p:spPr>
        <p:txBody>
          <a:bodyPr wrap="square" rtlCol="0">
            <a:spAutoFit/>
          </a:bodyPr>
          <a:lstStyle/>
          <a:p>
            <a:pPr algn="ctr"/>
            <a:r>
              <a:rPr lang="en-US" sz="3800" b="1" dirty="0">
                <a:solidFill>
                  <a:srgbClr val="C00000"/>
                </a:solidFill>
              </a:rPr>
              <a:t>3 million cases and $7 billion </a:t>
            </a:r>
            <a:endParaRPr lang="en-US" dirty="0">
              <a:solidFill>
                <a:srgbClr val="C00000"/>
              </a:solidFill>
            </a:endParaRPr>
          </a:p>
        </p:txBody>
      </p:sp>
    </p:spTree>
    <p:extLst>
      <p:ext uri="{BB962C8B-B14F-4D97-AF65-F5344CB8AC3E}">
        <p14:creationId xmlns:p14="http://schemas.microsoft.com/office/powerpoint/2010/main" val="29651377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HPV Vaccine</a:t>
            </a:r>
            <a:endParaRPr lang="en-US"/>
          </a:p>
        </p:txBody>
      </p:sp>
      <p:sp>
        <p:nvSpPr>
          <p:cNvPr id="3" name="Text Placeholder 2"/>
          <p:cNvSpPr>
            <a:spLocks noGrp="1"/>
          </p:cNvSpPr>
          <p:nvPr>
            <p:ph type="body" idx="1"/>
          </p:nvPr>
        </p:nvSpPr>
        <p:spPr/>
        <p:txBody>
          <a:bodyPr/>
          <a:lstStyle/>
          <a:p>
            <a:r>
              <a:rPr lang="en-US"/>
              <a:t>Evidence-Based HPV Prevention</a:t>
            </a:r>
            <a:endParaRPr lang="en-US" smtClean="0"/>
          </a:p>
        </p:txBody>
      </p:sp>
    </p:spTree>
    <p:extLst>
      <p:ext uri="{BB962C8B-B14F-4D97-AF65-F5344CB8AC3E}">
        <p14:creationId xmlns:p14="http://schemas.microsoft.com/office/powerpoint/2010/main" val="1613350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eaLnBrk="1" hangingPunct="1"/>
            <a:r>
              <a:rPr sz="4000" smtClean="0"/>
              <a:t>HPV Prophylactic Vaccines</a:t>
            </a:r>
          </a:p>
        </p:txBody>
      </p:sp>
      <p:sp>
        <p:nvSpPr>
          <p:cNvPr id="31748" name="Text Box 4"/>
          <p:cNvSpPr txBox="1">
            <a:spLocks noChangeArrowheads="1"/>
          </p:cNvSpPr>
          <p:nvPr/>
        </p:nvSpPr>
        <p:spPr bwMode="auto">
          <a:xfrm>
            <a:off x="6096000" y="2743200"/>
            <a:ext cx="2590800" cy="366713"/>
          </a:xfrm>
          <a:prstGeom prst="rect">
            <a:avLst/>
          </a:prstGeom>
          <a:noFill/>
          <a:ln w="38100" algn="ctr">
            <a:noFill/>
            <a:miter lim="800000"/>
            <a:headEnd/>
            <a:tailEnd/>
          </a:ln>
        </p:spPr>
        <p:txBody>
          <a:bodyPr>
            <a:spAutoFit/>
          </a:bodyPr>
          <a:lstStyle/>
          <a:p>
            <a:pPr algn="ctr">
              <a:spcBef>
                <a:spcPct val="50000"/>
              </a:spcBef>
            </a:pPr>
            <a:endParaRPr lang="en-US">
              <a:latin typeface="Calibri" pitchFamily="34" charset="0"/>
            </a:endParaRPr>
          </a:p>
        </p:txBody>
      </p:sp>
      <p:sp>
        <p:nvSpPr>
          <p:cNvPr id="16390" name="Text Box 6"/>
          <p:cNvSpPr txBox="1">
            <a:spLocks noChangeArrowheads="1"/>
          </p:cNvSpPr>
          <p:nvPr/>
        </p:nvSpPr>
        <p:spPr bwMode="auto">
          <a:xfrm>
            <a:off x="5410200" y="4419599"/>
            <a:ext cx="2971800" cy="446276"/>
          </a:xfrm>
          <a:prstGeom prst="rect">
            <a:avLst/>
          </a:prstGeom>
          <a:noFill/>
          <a:ln w="38100" algn="ctr">
            <a:noFill/>
            <a:miter lim="800000"/>
            <a:headEnd/>
            <a:tailEnd/>
          </a:ln>
        </p:spPr>
        <p:txBody>
          <a:bodyPr wrap="square">
            <a:spAutoFit/>
          </a:bodyPr>
          <a:lstStyle/>
          <a:p>
            <a:pPr algn="ctr" fontAlgn="auto">
              <a:spcBef>
                <a:spcPct val="50000"/>
              </a:spcBef>
              <a:spcAft>
                <a:spcPts val="0"/>
              </a:spcAft>
              <a:defRPr/>
            </a:pPr>
            <a:r>
              <a:rPr lang="en-US" sz="2300" b="1">
                <a:solidFill>
                  <a:srgbClr val="722B79"/>
                </a:solidFill>
                <a:latin typeface="+mn-lt"/>
              </a:rPr>
              <a:t>HPV </a:t>
            </a:r>
            <a:r>
              <a:rPr lang="en-US" sz="2300" b="1" smtClean="0">
                <a:solidFill>
                  <a:srgbClr val="722B79"/>
                </a:solidFill>
                <a:latin typeface="+mn-lt"/>
              </a:rPr>
              <a:t>Virus-Like Particle</a:t>
            </a:r>
            <a:endParaRPr lang="en-US" sz="2300" b="1">
              <a:solidFill>
                <a:srgbClr val="722B79"/>
              </a:solidFill>
              <a:latin typeface="+mn-lt"/>
            </a:endParaRPr>
          </a:p>
        </p:txBody>
      </p:sp>
      <p:sp>
        <p:nvSpPr>
          <p:cNvPr id="2" name="Content Placeholder 1"/>
          <p:cNvSpPr>
            <a:spLocks noGrp="1"/>
          </p:cNvSpPr>
          <p:nvPr>
            <p:ph sz="half" idx="1"/>
          </p:nvPr>
        </p:nvSpPr>
        <p:spPr>
          <a:xfrm>
            <a:off x="609600" y="1600200"/>
            <a:ext cx="4419600" cy="4525963"/>
          </a:xfrm>
        </p:spPr>
        <p:txBody>
          <a:bodyPr>
            <a:normAutofit/>
          </a:bodyPr>
          <a:lstStyle/>
          <a:p>
            <a:pPr>
              <a:defRPr/>
            </a:pPr>
            <a:r>
              <a:rPr lang="en-US" dirty="0"/>
              <a:t>Recombinant L1 capsid proteins that form </a:t>
            </a:r>
            <a:r>
              <a:rPr lang="en-US" dirty="0" smtClean="0"/>
              <a:t/>
            </a:r>
            <a:br>
              <a:rPr lang="en-US" dirty="0" smtClean="0"/>
            </a:br>
            <a:r>
              <a:rPr lang="en-US" dirty="0" smtClean="0"/>
              <a:t>“virus-like</a:t>
            </a:r>
            <a:r>
              <a:rPr lang="en-US" dirty="0"/>
              <a:t>” particles (VLP) </a:t>
            </a:r>
          </a:p>
          <a:p>
            <a:pPr>
              <a:defRPr/>
            </a:pPr>
            <a:r>
              <a:rPr lang="en-US" dirty="0"/>
              <a:t>Non-infectious and </a:t>
            </a:r>
            <a:r>
              <a:rPr lang="en-US" dirty="0" smtClean="0"/>
              <a:t/>
            </a:r>
            <a:br>
              <a:rPr lang="en-US" dirty="0" smtClean="0"/>
            </a:br>
            <a:r>
              <a:rPr lang="en-US" dirty="0" smtClean="0"/>
              <a:t>non-oncogenic</a:t>
            </a:r>
            <a:endParaRPr lang="en-US" dirty="0"/>
          </a:p>
          <a:p>
            <a:pPr>
              <a:defRPr/>
            </a:pPr>
            <a:r>
              <a:rPr lang="en-US" dirty="0"/>
              <a:t>Produce higher levels of neutralizing antibody than natural infection</a:t>
            </a:r>
          </a:p>
          <a:p>
            <a:endParaRPr lang="en-US" dirty="0"/>
          </a:p>
        </p:txBody>
      </p:sp>
      <p:pic>
        <p:nvPicPr>
          <p:cNvPr id="8" name="Picture 5" descr="1"/>
          <p:cNvPicPr>
            <a:picLocks noGrp="1" noChangeAspect="1" noChangeArrowheads="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5428015" y="1893840"/>
            <a:ext cx="2953985" cy="2432145"/>
          </a:xfrm>
        </p:spPr>
      </p:pic>
    </p:spTree>
    <p:extLst>
      <p:ext uri="{BB962C8B-B14F-4D97-AF65-F5344CB8AC3E}">
        <p14:creationId xmlns:p14="http://schemas.microsoft.com/office/powerpoint/2010/main" val="3910155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smtClean="0"/>
              <a:t>HPV Vaccine</a:t>
            </a:r>
            <a:endParaRPr lang="en-US" sz="4000" b="1"/>
          </a:p>
        </p:txBody>
      </p:sp>
      <p:pic>
        <p:nvPicPr>
          <p:cNvPr id="1026" name="Picture 2" descr="http://2.bp.blogspot.com/-5yjo2hbqAtk/UBezM30ixEI/AAAAAAAAAA0/2TK_50dBviY/s1600/Gardasil-vs.-Cervarix-for-Top-HPV-Vaccine.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50627" y="177800"/>
            <a:ext cx="1705970" cy="1091442"/>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0" y="-779463"/>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6"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152400" y="-627063"/>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AutoShape 8"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AutoShape 10"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1524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90167" y="170306"/>
            <a:ext cx="2144233" cy="972694"/>
          </a:xfrm>
          <a:prstGeom prst="rect">
            <a:avLst/>
          </a:prstGeom>
        </p:spPr>
      </p:pic>
      <p:graphicFrame>
        <p:nvGraphicFramePr>
          <p:cNvPr id="18" name="Group 568"/>
          <p:cNvGraphicFramePr>
            <a:graphicFrameLocks noGrp="1"/>
          </p:cNvGraphicFramePr>
          <p:nvPr>
            <p:extLst>
              <p:ext uri="{D42A27DB-BD31-4B8C-83A1-F6EECF244321}">
                <p14:modId xmlns:p14="http://schemas.microsoft.com/office/powerpoint/2010/main" val="2853487350"/>
              </p:ext>
            </p:extLst>
          </p:nvPr>
        </p:nvGraphicFramePr>
        <p:xfrm>
          <a:off x="228600" y="1371600"/>
          <a:ext cx="8737943" cy="4779769"/>
        </p:xfrm>
        <a:graphic>
          <a:graphicData uri="http://schemas.openxmlformats.org/drawingml/2006/table">
            <a:tbl>
              <a:tblPr/>
              <a:tblGrid>
                <a:gridCol w="3017137"/>
                <a:gridCol w="2475357"/>
                <a:gridCol w="3245449"/>
              </a:tblGrid>
              <a:tr h="6208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75000"/>
                              <a:lumOff val="25000"/>
                            </a:schemeClr>
                          </a:solidFill>
                          <a:effectLst/>
                          <a:latin typeface="+mn-lt"/>
                        </a:rPr>
                        <a:t>Quadrivalent/HPV4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75000"/>
                              <a:lumOff val="25000"/>
                            </a:schemeClr>
                          </a:solidFill>
                          <a:effectLst/>
                          <a:latin typeface="+mn-lt"/>
                        </a:rPr>
                        <a:t>(Gardasil)</a:t>
                      </a:r>
                      <a:endParaRPr kumimoji="0" lang="en-US" sz="1800" b="0" i="0" u="none" strike="noStrike" cap="none" normalizeH="0" baseline="30000" dirty="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Name</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lumMod val="75000"/>
                              <a:lumOff val="25000"/>
                            </a:schemeClr>
                          </a:solidFill>
                          <a:effectLst/>
                          <a:latin typeface="+mn-lt"/>
                        </a:rPr>
                        <a:t>Bivalent/HPV2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(Cervarix)</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tr>
              <a:tr h="423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Merck</a:t>
                      </a:r>
                      <a:endParaRPr kumimoji="0" lang="en-US" sz="1800" b="0" i="0" u="none" strike="noStrike" cap="none" normalizeH="0" baseline="3000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Manufacturer</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GlaxoSmithKline</a:t>
                      </a:r>
                      <a:endParaRPr kumimoji="0" lang="en-US" sz="1800" b="0" i="0" u="none" strike="noStrike" cap="none" normalizeH="0" baseline="3000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423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cs typeface="Times New Roman" pitchFamily="18" charset="0"/>
                        </a:rPr>
                        <a:t>6, 11, 16, 18</a:t>
                      </a:r>
                      <a:endParaRPr kumimoji="0" lang="en-US" sz="1800" b="0" i="0" u="none" strike="noStrike" cap="none" normalizeH="0" baseline="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Types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16, 18 </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14675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lumMod val="75000"/>
                              <a:lumOff val="25000"/>
                            </a:schemeClr>
                          </a:solidFill>
                          <a:effectLst/>
                          <a:latin typeface="+mn-lt"/>
                        </a:rPr>
                        <a:t>Females: </a:t>
                      </a:r>
                      <a:r>
                        <a:rPr kumimoji="0" lang="en-US" sz="1800" b="0" i="0" u="none" strike="noStrike" cap="none" normalizeH="0" baseline="0" smtClean="0">
                          <a:ln>
                            <a:noFill/>
                          </a:ln>
                          <a:solidFill>
                            <a:schemeClr val="tx1">
                              <a:lumMod val="75000"/>
                              <a:lumOff val="25000"/>
                            </a:schemeClr>
                          </a:solidFill>
                          <a:effectLst/>
                          <a:latin typeface="+mn-lt"/>
                        </a:rPr>
                        <a:t>Anal, cervical, vaginal and vulvar precancer and cancer; Genital warts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lumMod val="75000"/>
                            <a:lumOff val="25000"/>
                          </a:schemeClr>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smtClean="0">
                          <a:ln>
                            <a:noFill/>
                          </a:ln>
                          <a:solidFill>
                            <a:schemeClr val="tx1">
                              <a:lumMod val="75000"/>
                              <a:lumOff val="25000"/>
                            </a:schemeClr>
                          </a:solidFill>
                          <a:effectLst/>
                          <a:latin typeface="+mn-lt"/>
                        </a:rPr>
                        <a:t>Males: </a:t>
                      </a:r>
                      <a:r>
                        <a:rPr kumimoji="0" lang="en-US" sz="1800" b="0" i="0" u="none" strike="noStrike" cap="none" normalizeH="0" baseline="0" smtClean="0">
                          <a:ln>
                            <a:noFill/>
                          </a:ln>
                          <a:solidFill>
                            <a:schemeClr val="tx1">
                              <a:lumMod val="75000"/>
                              <a:lumOff val="25000"/>
                            </a:schemeClr>
                          </a:solidFill>
                          <a:effectLst/>
                          <a:latin typeface="+mn-lt"/>
                        </a:rPr>
                        <a:t>Anal precancer and cancer; Genital warts </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Indications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lumMod val="75000"/>
                              <a:lumOff val="25000"/>
                            </a:schemeClr>
                          </a:solidFill>
                          <a:effectLst/>
                          <a:latin typeface="+mn-lt"/>
                        </a:rPr>
                        <a:t>Females: </a:t>
                      </a:r>
                      <a:r>
                        <a:rPr kumimoji="0" lang="en-US" sz="1800" b="0" i="0" u="none" strike="noStrike" cap="none" normalizeH="0" baseline="0" dirty="0" smtClean="0">
                          <a:ln>
                            <a:noFill/>
                          </a:ln>
                          <a:solidFill>
                            <a:schemeClr val="tx1">
                              <a:lumMod val="75000"/>
                              <a:lumOff val="25000"/>
                            </a:schemeClr>
                          </a:solidFill>
                          <a:effectLst/>
                          <a:latin typeface="+mn-lt"/>
                        </a:rPr>
                        <a:t>Cervical </a:t>
                      </a:r>
                      <a:r>
                        <a:rPr kumimoji="0" lang="en-US" sz="1800" b="0" i="0" u="none" strike="noStrike" cap="none" normalizeH="0" baseline="0" dirty="0" err="1" smtClean="0">
                          <a:ln>
                            <a:noFill/>
                          </a:ln>
                          <a:solidFill>
                            <a:schemeClr val="tx1">
                              <a:lumMod val="75000"/>
                              <a:lumOff val="25000"/>
                            </a:schemeClr>
                          </a:solidFill>
                          <a:effectLst/>
                          <a:latin typeface="+mn-lt"/>
                        </a:rPr>
                        <a:t>precancer</a:t>
                      </a:r>
                      <a:r>
                        <a:rPr kumimoji="0" lang="en-US" sz="1800" b="0" i="0" u="none" strike="noStrike" cap="none" normalizeH="0" baseline="0" dirty="0" smtClean="0">
                          <a:ln>
                            <a:noFill/>
                          </a:ln>
                          <a:solidFill>
                            <a:schemeClr val="tx1">
                              <a:lumMod val="75000"/>
                              <a:lumOff val="25000"/>
                            </a:schemeClr>
                          </a:solidFill>
                          <a:effectLst/>
                          <a:latin typeface="+mn-lt"/>
                        </a:rPr>
                        <a:t> and cancer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lumMod val="75000"/>
                              <a:lumOff val="25000"/>
                            </a:schemeClr>
                          </a:solidFill>
                          <a:effectLst/>
                          <a:latin typeface="+mn-lt"/>
                        </a:rPr>
                        <a:t>Males: </a:t>
                      </a:r>
                      <a:r>
                        <a:rPr kumimoji="0" lang="en-US" sz="1800" b="0" i="0" u="none" strike="noStrike" cap="none" normalizeH="0" baseline="0" dirty="0" smtClean="0">
                          <a:ln>
                            <a:noFill/>
                          </a:ln>
                          <a:solidFill>
                            <a:schemeClr val="tx1">
                              <a:lumMod val="75000"/>
                              <a:lumOff val="25000"/>
                            </a:schemeClr>
                          </a:solidFill>
                          <a:effectLst/>
                          <a:latin typeface="+mn-lt"/>
                        </a:rPr>
                        <a:t>Not approved for use in males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12135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Hypersensitivity to yeast</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722B79"/>
                          </a:solidFill>
                          <a:effectLst/>
                          <a:latin typeface="+mn-lt"/>
                        </a:rPr>
                        <a:t>Contraindications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Hypersensitivity to latex (latex only contained in pre-filled syringes, not single-dose vials)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423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3 dose series: 0, 2, 6 months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Schedule (IM)</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75000"/>
                              <a:lumOff val="25000"/>
                            </a:schemeClr>
                          </a:solidFill>
                          <a:effectLst/>
                          <a:latin typeface="+mn-lt"/>
                        </a:rPr>
                        <a:t>3 dose series: 0, 1, 6 months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2955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Evolution of recommendations for </a:t>
            </a:r>
            <a:br>
              <a:rPr lang="en-US"/>
            </a:br>
            <a:r>
              <a:rPr lang="en-US"/>
              <a:t>HPV vaccination in the United States</a:t>
            </a:r>
          </a:p>
        </p:txBody>
      </p:sp>
      <p:graphicFrame>
        <p:nvGraphicFramePr>
          <p:cNvPr id="13315" name="Object 3"/>
          <p:cNvGraphicFramePr>
            <a:graphicFrameLocks noGrp="1" noChangeAspect="1"/>
          </p:cNvGraphicFramePr>
          <p:nvPr>
            <p:ph idx="1"/>
            <p:extLst>
              <p:ext uri="{D42A27DB-BD31-4B8C-83A1-F6EECF244321}">
                <p14:modId xmlns:p14="http://schemas.microsoft.com/office/powerpoint/2010/main" val="4160893764"/>
              </p:ext>
            </p:extLst>
          </p:nvPr>
        </p:nvGraphicFramePr>
        <p:xfrm>
          <a:off x="457200" y="1600200"/>
          <a:ext cx="8229600" cy="4114800"/>
        </p:xfrm>
        <a:graphic>
          <a:graphicData uri="http://schemas.openxmlformats.org/presentationml/2006/ole">
            <mc:AlternateContent xmlns:mc="http://schemas.openxmlformats.org/markup-compatibility/2006">
              <mc:Choice xmlns:v="urn:schemas-microsoft-com:vml" Requires="v">
                <p:oleObj spid="_x0000_s4259" r:id="rId4" imgW="8839966" imgH="4419983" progId="Excel.Chart.8">
                  <p:embed/>
                </p:oleObj>
              </mc:Choice>
              <mc:Fallback>
                <p:oleObj r:id="rId4" imgW="8839966" imgH="4419983"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24</a:t>
            </a:fld>
            <a:endParaRPr lang="en-US" sz="1400" b="1" smtClean="0">
              <a:solidFill>
                <a:srgbClr val="4B4B4B"/>
              </a:solidFill>
            </a:endParaRPr>
          </a:p>
        </p:txBody>
      </p:sp>
      <p:sp>
        <p:nvSpPr>
          <p:cNvPr id="93188" name="Text Box 4"/>
          <p:cNvSpPr txBox="1">
            <a:spLocks noChangeArrowheads="1"/>
          </p:cNvSpPr>
          <p:nvPr/>
        </p:nvSpPr>
        <p:spPr bwMode="auto">
          <a:xfrm>
            <a:off x="415925" y="2384425"/>
            <a:ext cx="3124200" cy="769937"/>
          </a:xfrm>
          <a:prstGeom prst="rect">
            <a:avLst/>
          </a:prstGeom>
          <a:solidFill>
            <a:srgbClr val="A0DEF2"/>
          </a:solidFill>
          <a:ln w="19050">
            <a:solidFill>
              <a:schemeClr val="bg2">
                <a:lumMod val="50000"/>
              </a:schemeClr>
            </a:solidFill>
            <a:miter lim="800000"/>
            <a:headEnd/>
            <a:tailEnd/>
          </a:ln>
          <a:effectLst>
            <a:outerShdw blurRad="50800" dist="38100" dir="2700000" algn="tl" rotWithShape="0">
              <a:prstClr val="black">
                <a:alpha val="40000"/>
              </a:prstClr>
            </a:outerShdw>
          </a:effectLst>
          <a:extLst/>
        </p:spPr>
        <p:txBody>
          <a:bodyPr>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spcBef>
                <a:spcPct val="25000"/>
              </a:spcBef>
              <a:defRPr/>
            </a:pPr>
            <a:r>
              <a:rPr lang="en-US" sz="1600" dirty="0">
                <a:solidFill>
                  <a:srgbClr val="1559BD"/>
                </a:solidFill>
                <a:latin typeface="Calibri" pitchFamily="34" charset="0"/>
                <a:cs typeface="Calibri" pitchFamily="34" charset="0"/>
              </a:rPr>
              <a:t>Quadrivalent </a:t>
            </a:r>
          </a:p>
          <a:p>
            <a:pPr eaLnBrk="1" hangingPunct="1">
              <a:defRPr/>
            </a:pPr>
            <a:r>
              <a:rPr lang="en-US" sz="1400" u="sng" dirty="0">
                <a:solidFill>
                  <a:srgbClr val="1559BD"/>
                </a:solidFill>
                <a:latin typeface="Calibri" pitchFamily="34" charset="0"/>
                <a:cs typeface="Calibri" pitchFamily="34" charset="0"/>
              </a:rPr>
              <a:t>Routine</a:t>
            </a:r>
            <a:r>
              <a:rPr lang="en-US" sz="1400" dirty="0">
                <a:solidFill>
                  <a:srgbClr val="1559BD"/>
                </a:solidFill>
                <a:latin typeface="Calibri" pitchFamily="34" charset="0"/>
                <a:cs typeface="Calibri" pitchFamily="34" charset="0"/>
              </a:rPr>
              <a:t>, females 11 or 12 </a:t>
            </a:r>
            <a:r>
              <a:rPr lang="en-US" sz="1400" dirty="0" err="1">
                <a:solidFill>
                  <a:srgbClr val="1559BD"/>
                </a:solidFill>
                <a:latin typeface="Calibri" pitchFamily="34" charset="0"/>
                <a:cs typeface="Calibri" pitchFamily="34" charset="0"/>
              </a:rPr>
              <a:t>yrs</a:t>
            </a:r>
            <a:r>
              <a:rPr lang="en-US" sz="1400" dirty="0">
                <a:solidFill>
                  <a:srgbClr val="1559BD"/>
                </a:solidFill>
                <a:latin typeface="Calibri" pitchFamily="34" charset="0"/>
                <a:cs typeface="Calibri" pitchFamily="34" charset="0"/>
              </a:rPr>
              <a:t>*</a:t>
            </a:r>
          </a:p>
          <a:p>
            <a:pPr eaLnBrk="1" hangingPunct="1">
              <a:defRPr/>
            </a:pPr>
            <a:r>
              <a:rPr lang="en-US" sz="1400" dirty="0" smtClean="0">
                <a:solidFill>
                  <a:srgbClr val="1559BD"/>
                </a:solidFill>
                <a:latin typeface="Calibri" pitchFamily="34" charset="0"/>
                <a:cs typeface="Calibri" pitchFamily="34" charset="0"/>
              </a:rPr>
              <a:t>and 13-26 </a:t>
            </a:r>
            <a:r>
              <a:rPr lang="en-US" sz="1400" dirty="0" err="1" smtClean="0">
                <a:solidFill>
                  <a:srgbClr val="1559BD"/>
                </a:solidFill>
                <a:latin typeface="Calibri" pitchFamily="34" charset="0"/>
                <a:cs typeface="Calibri" pitchFamily="34" charset="0"/>
              </a:rPr>
              <a:t>yrs</a:t>
            </a:r>
            <a:r>
              <a:rPr lang="en-US" sz="1400" dirty="0" smtClean="0">
                <a:solidFill>
                  <a:srgbClr val="1559BD"/>
                </a:solidFill>
                <a:latin typeface="Calibri" pitchFamily="34" charset="0"/>
                <a:cs typeface="Calibri" pitchFamily="34" charset="0"/>
              </a:rPr>
              <a:t> not previously vaccinated</a:t>
            </a:r>
            <a:endParaRPr lang="en-US" sz="1400" dirty="0">
              <a:solidFill>
                <a:srgbClr val="1559BD"/>
              </a:solidFill>
              <a:latin typeface="Calibri" pitchFamily="34" charset="0"/>
              <a:cs typeface="Calibri" pitchFamily="34" charset="0"/>
            </a:endParaRPr>
          </a:p>
        </p:txBody>
      </p:sp>
      <p:sp>
        <p:nvSpPr>
          <p:cNvPr id="13318" name="Line 5"/>
          <p:cNvSpPr>
            <a:spLocks noChangeShapeType="1"/>
          </p:cNvSpPr>
          <p:nvPr/>
        </p:nvSpPr>
        <p:spPr bwMode="auto">
          <a:xfrm>
            <a:off x="1997075" y="3159125"/>
            <a:ext cx="17463" cy="1895474"/>
          </a:xfrm>
          <a:prstGeom prst="line">
            <a:avLst/>
          </a:prstGeom>
          <a:ln>
            <a:headEnd/>
            <a:tailEnd/>
          </a:ln>
          <a:extLst/>
        </p:spPr>
        <p:style>
          <a:lnRef idx="3">
            <a:schemeClr val="accent4"/>
          </a:lnRef>
          <a:fillRef idx="0">
            <a:schemeClr val="accent4"/>
          </a:fillRef>
          <a:effectRef idx="2">
            <a:schemeClr val="accent4"/>
          </a:effectRef>
          <a:fontRef idx="minor">
            <a:schemeClr val="tx1"/>
          </a:fontRef>
        </p:style>
        <p:txBody>
          <a:bodyPr/>
          <a:lstStyle/>
          <a:p>
            <a:pPr fontAlgn="base">
              <a:spcBef>
                <a:spcPct val="0"/>
              </a:spcBef>
              <a:spcAft>
                <a:spcPct val="0"/>
              </a:spcAft>
            </a:pPr>
            <a:endParaRPr lang="en-US" sz="1600" smtClean="0">
              <a:solidFill>
                <a:srgbClr val="FFFFFF"/>
              </a:solidFill>
              <a:latin typeface="Arial" charset="0"/>
            </a:endParaRPr>
          </a:p>
        </p:txBody>
      </p:sp>
      <p:sp>
        <p:nvSpPr>
          <p:cNvPr id="2" name="Text Box 6"/>
          <p:cNvSpPr txBox="1">
            <a:spLocks noChangeArrowheads="1"/>
          </p:cNvSpPr>
          <p:nvPr/>
        </p:nvSpPr>
        <p:spPr bwMode="auto">
          <a:xfrm>
            <a:off x="3673475" y="2389187"/>
            <a:ext cx="3100388" cy="769938"/>
          </a:xfrm>
          <a:prstGeom prst="rect">
            <a:avLst/>
          </a:prstGeom>
          <a:solidFill>
            <a:srgbClr val="A0DEF2"/>
          </a:solidFill>
          <a:ln w="19050">
            <a:solidFill>
              <a:schemeClr val="bg2">
                <a:lumMod val="50000"/>
              </a:schemeClr>
            </a:solidFill>
            <a:miter lim="800000"/>
            <a:headEnd/>
            <a:tailEnd/>
          </a:ln>
          <a:effectLst>
            <a:outerShdw blurRad="50800" dist="38100" dir="2700000" algn="tl" rotWithShape="0">
              <a:prstClr val="black">
                <a:alpha val="40000"/>
              </a:prstClr>
            </a:outerShdw>
          </a:effectLst>
          <a:extLst/>
        </p:spPr>
        <p:txBody>
          <a:bodyPr>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spcBef>
                <a:spcPct val="25000"/>
              </a:spcBef>
              <a:defRPr/>
            </a:pPr>
            <a:r>
              <a:rPr lang="en-US" sz="1600" dirty="0">
                <a:solidFill>
                  <a:srgbClr val="1559BD"/>
                </a:solidFill>
                <a:latin typeface="Calibri" pitchFamily="34" charset="0"/>
                <a:cs typeface="Calibri" pitchFamily="34" charset="0"/>
              </a:rPr>
              <a:t>Quadrivalent or Bivalent </a:t>
            </a:r>
          </a:p>
          <a:p>
            <a:pPr eaLnBrk="1" hangingPunct="1">
              <a:defRPr/>
            </a:pPr>
            <a:r>
              <a:rPr lang="en-US" sz="1400" u="sng" dirty="0">
                <a:solidFill>
                  <a:srgbClr val="1559BD"/>
                </a:solidFill>
                <a:latin typeface="Calibri" pitchFamily="34" charset="0"/>
                <a:cs typeface="Calibri" pitchFamily="34" charset="0"/>
              </a:rPr>
              <a:t>Routine</a:t>
            </a:r>
            <a:r>
              <a:rPr lang="en-US" sz="1400" dirty="0">
                <a:solidFill>
                  <a:srgbClr val="1559BD"/>
                </a:solidFill>
                <a:latin typeface="Calibri" pitchFamily="34" charset="0"/>
                <a:cs typeface="Calibri" pitchFamily="34" charset="0"/>
              </a:rPr>
              <a:t>, females 11 or 12 </a:t>
            </a:r>
            <a:r>
              <a:rPr lang="en-US" sz="1400" dirty="0" err="1">
                <a:solidFill>
                  <a:srgbClr val="1559BD"/>
                </a:solidFill>
                <a:latin typeface="Calibri" pitchFamily="34" charset="0"/>
                <a:cs typeface="Calibri" pitchFamily="34" charset="0"/>
              </a:rPr>
              <a:t>yrs</a:t>
            </a:r>
            <a:r>
              <a:rPr lang="en-US" sz="1400" dirty="0">
                <a:solidFill>
                  <a:srgbClr val="1559BD"/>
                </a:solidFill>
                <a:latin typeface="Calibri" pitchFamily="34" charset="0"/>
                <a:cs typeface="Calibri" pitchFamily="34" charset="0"/>
              </a:rPr>
              <a:t>*</a:t>
            </a:r>
          </a:p>
          <a:p>
            <a:pPr eaLnBrk="1" hangingPunct="1">
              <a:defRPr/>
            </a:pPr>
            <a:r>
              <a:rPr lang="en-US" sz="1400" dirty="0" smtClean="0">
                <a:solidFill>
                  <a:srgbClr val="1559BD"/>
                </a:solidFill>
                <a:latin typeface="Calibri" pitchFamily="34" charset="0"/>
                <a:cs typeface="Calibri" pitchFamily="34" charset="0"/>
              </a:rPr>
              <a:t>and 13-26 </a:t>
            </a:r>
            <a:r>
              <a:rPr lang="en-US" sz="1400" dirty="0" err="1" smtClean="0">
                <a:solidFill>
                  <a:srgbClr val="1559BD"/>
                </a:solidFill>
                <a:latin typeface="Calibri" pitchFamily="34" charset="0"/>
                <a:cs typeface="Calibri" pitchFamily="34" charset="0"/>
              </a:rPr>
              <a:t>yrs</a:t>
            </a:r>
            <a:r>
              <a:rPr lang="en-US" sz="1400" dirty="0" smtClean="0">
                <a:solidFill>
                  <a:srgbClr val="1559BD"/>
                </a:solidFill>
                <a:latin typeface="Calibri" pitchFamily="34" charset="0"/>
                <a:cs typeface="Calibri" pitchFamily="34" charset="0"/>
              </a:rPr>
              <a:t> not previously vaccinated</a:t>
            </a:r>
            <a:endParaRPr lang="en-US" sz="1400" dirty="0">
              <a:solidFill>
                <a:srgbClr val="1559BD"/>
              </a:solidFill>
              <a:latin typeface="Calibri" pitchFamily="34" charset="0"/>
              <a:cs typeface="Calibri" pitchFamily="34" charset="0"/>
            </a:endParaRPr>
          </a:p>
        </p:txBody>
      </p:sp>
      <p:sp>
        <p:nvSpPr>
          <p:cNvPr id="13320" name="Line 7"/>
          <p:cNvSpPr>
            <a:spLocks noChangeShapeType="1"/>
          </p:cNvSpPr>
          <p:nvPr/>
        </p:nvSpPr>
        <p:spPr bwMode="auto">
          <a:xfrm>
            <a:off x="4495800" y="3154362"/>
            <a:ext cx="0" cy="1908175"/>
          </a:xfrm>
          <a:prstGeom prst="line">
            <a:avLst/>
          </a:prstGeom>
          <a:ln>
            <a:headEnd/>
            <a:tailEnd/>
          </a:ln>
          <a:extLst/>
        </p:spPr>
        <p:style>
          <a:lnRef idx="3">
            <a:schemeClr val="accent4"/>
          </a:lnRef>
          <a:fillRef idx="0">
            <a:schemeClr val="accent4"/>
          </a:fillRef>
          <a:effectRef idx="2">
            <a:schemeClr val="accent4"/>
          </a:effectRef>
          <a:fontRef idx="minor">
            <a:schemeClr val="tx1"/>
          </a:fontRef>
        </p:style>
        <p:txBody>
          <a:bodyPr/>
          <a:lstStyle/>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p:txBody>
      </p:sp>
      <p:sp>
        <p:nvSpPr>
          <p:cNvPr id="4" name="Text Box 8"/>
          <p:cNvSpPr txBox="1">
            <a:spLocks noChangeArrowheads="1"/>
          </p:cNvSpPr>
          <p:nvPr/>
        </p:nvSpPr>
        <p:spPr bwMode="auto">
          <a:xfrm>
            <a:off x="3695700" y="3671887"/>
            <a:ext cx="1600200" cy="769938"/>
          </a:xfrm>
          <a:prstGeom prst="rect">
            <a:avLst/>
          </a:prstGeom>
          <a:solidFill>
            <a:srgbClr val="DBB7FF"/>
          </a:solidFill>
          <a:ln w="19050">
            <a:solidFill>
              <a:schemeClr val="bg2">
                <a:lumMod val="50000"/>
              </a:schemeClr>
            </a:solidFill>
            <a:miter lim="800000"/>
            <a:headEnd/>
            <a:tailEnd/>
          </a:ln>
          <a:effectLst>
            <a:outerShdw blurRad="50800" dist="38100" dir="2700000" algn="tl" rotWithShape="0">
              <a:prstClr val="black">
                <a:alpha val="40000"/>
              </a:prstClr>
            </a:outerShdw>
          </a:effectLst>
        </p:spPr>
        <p:txBody>
          <a:bodyPr>
            <a:spAutoFit/>
          </a:bodyPr>
          <a:lstStyle/>
          <a:p>
            <a:pPr>
              <a:spcBef>
                <a:spcPct val="25000"/>
              </a:spcBef>
              <a:defRPr/>
            </a:pPr>
            <a:r>
              <a:rPr lang="en-US" sz="1600" b="1" dirty="0">
                <a:solidFill>
                  <a:srgbClr val="6600CC"/>
                </a:solidFill>
                <a:latin typeface="Calibri" pitchFamily="34" charset="0"/>
                <a:ea typeface="Calibri" pitchFamily="34" charset="0"/>
                <a:cs typeface="Calibri" pitchFamily="34" charset="0"/>
              </a:rPr>
              <a:t>Quadrivalent </a:t>
            </a:r>
          </a:p>
          <a:p>
            <a:pPr>
              <a:defRPr/>
            </a:pPr>
            <a:r>
              <a:rPr lang="en-US" sz="1400" b="1" u="sng" dirty="0">
                <a:solidFill>
                  <a:srgbClr val="6600CC"/>
                </a:solidFill>
                <a:latin typeface="Calibri" pitchFamily="34" charset="0"/>
                <a:ea typeface="Calibri" pitchFamily="34" charset="0"/>
                <a:cs typeface="Calibri" pitchFamily="34" charset="0"/>
              </a:rPr>
              <a:t>May be given</a:t>
            </a:r>
            <a:r>
              <a:rPr lang="en-US" sz="1400" b="1" dirty="0">
                <a:solidFill>
                  <a:srgbClr val="6600CC"/>
                </a:solidFill>
                <a:latin typeface="Calibri" pitchFamily="34" charset="0"/>
                <a:ea typeface="Calibri" pitchFamily="34" charset="0"/>
                <a:cs typeface="Calibri" pitchFamily="34" charset="0"/>
              </a:rPr>
              <a:t>, </a:t>
            </a:r>
          </a:p>
          <a:p>
            <a:pPr>
              <a:defRPr/>
            </a:pPr>
            <a:r>
              <a:rPr lang="en-US" sz="1400" b="1" dirty="0">
                <a:solidFill>
                  <a:srgbClr val="6600CC"/>
                </a:solidFill>
                <a:latin typeface="Calibri" pitchFamily="34" charset="0"/>
                <a:ea typeface="Calibri" pitchFamily="34" charset="0"/>
                <a:cs typeface="Calibri" pitchFamily="34" charset="0"/>
              </a:rPr>
              <a:t>males 9-26 </a:t>
            </a:r>
            <a:r>
              <a:rPr lang="en-US" sz="1400" b="1" dirty="0" err="1">
                <a:solidFill>
                  <a:srgbClr val="6600CC"/>
                </a:solidFill>
                <a:latin typeface="Calibri" pitchFamily="34" charset="0"/>
                <a:ea typeface="Calibri" pitchFamily="34" charset="0"/>
                <a:cs typeface="Calibri" pitchFamily="34" charset="0"/>
              </a:rPr>
              <a:t>yrs</a:t>
            </a:r>
            <a:r>
              <a:rPr lang="en-US" sz="1400" b="1" dirty="0">
                <a:solidFill>
                  <a:srgbClr val="6600CC"/>
                </a:solidFill>
                <a:latin typeface="Calibri" pitchFamily="34" charset="0"/>
                <a:ea typeface="Calibri" pitchFamily="34" charset="0"/>
                <a:cs typeface="Calibri" pitchFamily="34" charset="0"/>
              </a:rPr>
              <a:t>*</a:t>
            </a:r>
          </a:p>
        </p:txBody>
      </p:sp>
      <p:sp>
        <p:nvSpPr>
          <p:cNvPr id="13322" name="Text Box 9"/>
          <p:cNvSpPr txBox="1">
            <a:spLocks noChangeArrowheads="1"/>
          </p:cNvSpPr>
          <p:nvPr/>
        </p:nvSpPr>
        <p:spPr bwMode="auto">
          <a:xfrm>
            <a:off x="0" y="6227058"/>
            <a:ext cx="5791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fontAlgn="base" hangingPunct="1">
              <a:spcAft>
                <a:spcPts val="600"/>
              </a:spcAft>
            </a:pPr>
            <a:r>
              <a:rPr lang="en-US" sz="1000" dirty="0" smtClean="0">
                <a:solidFill>
                  <a:srgbClr val="4B4B4B"/>
                </a:solidFill>
                <a:latin typeface="+mn-lt"/>
              </a:rPr>
              <a:t>Quadrivalent (HPV 6,11,16,18) vaccine; Bivalent (HPV 16,18) vaccine</a:t>
            </a:r>
          </a:p>
          <a:p>
            <a:pPr eaLnBrk="1" fontAlgn="base" hangingPunct="1">
              <a:spcAft>
                <a:spcPct val="0"/>
              </a:spcAft>
            </a:pPr>
            <a:r>
              <a:rPr lang="en-US" sz="1000" dirty="0" smtClean="0">
                <a:solidFill>
                  <a:srgbClr val="4B4B4B"/>
                </a:solidFill>
                <a:latin typeface="+mn-lt"/>
              </a:rPr>
              <a:t>Can be given starting at 9 years of age; </a:t>
            </a:r>
          </a:p>
          <a:p>
            <a:pPr eaLnBrk="1" fontAlgn="base" hangingPunct="1">
              <a:spcAft>
                <a:spcPct val="0"/>
              </a:spcAft>
            </a:pPr>
            <a:r>
              <a:rPr lang="en-US" sz="1000" dirty="0" smtClean="0">
                <a:solidFill>
                  <a:srgbClr val="4B4B4B"/>
                </a:solidFill>
                <a:latin typeface="+mn-lt"/>
              </a:rPr>
              <a:t>** For MSM and immunocompromised males, quadrivalent HPV vaccine through 26 years of age</a:t>
            </a:r>
          </a:p>
        </p:txBody>
      </p:sp>
      <p:sp>
        <p:nvSpPr>
          <p:cNvPr id="13323" name="Text Box 12"/>
          <p:cNvSpPr txBox="1">
            <a:spLocks noChangeArrowheads="1"/>
          </p:cNvSpPr>
          <p:nvPr/>
        </p:nvSpPr>
        <p:spPr bwMode="auto">
          <a:xfrm>
            <a:off x="1447800" y="4748212"/>
            <a:ext cx="68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fontAlgn="base" hangingPunct="1">
              <a:spcBef>
                <a:spcPct val="50000"/>
              </a:spcBef>
              <a:spcAft>
                <a:spcPct val="0"/>
              </a:spcAft>
            </a:pPr>
            <a:r>
              <a:rPr lang="en-US" sz="1400" smtClean="0">
                <a:solidFill>
                  <a:srgbClr val="0039A6"/>
                </a:solidFill>
              </a:rPr>
              <a:t>June</a:t>
            </a:r>
          </a:p>
        </p:txBody>
      </p:sp>
      <p:sp>
        <p:nvSpPr>
          <p:cNvPr id="3" name="Rectangle 2"/>
          <p:cNvSpPr/>
          <p:nvPr/>
        </p:nvSpPr>
        <p:spPr>
          <a:xfrm>
            <a:off x="5486400" y="3668712"/>
            <a:ext cx="3124200" cy="1079500"/>
          </a:xfrm>
          <a:prstGeom prst="rect">
            <a:avLst/>
          </a:prstGeom>
          <a:solidFill>
            <a:srgbClr val="DBB7FF"/>
          </a:solidFill>
          <a:ln w="19050">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480"/>
              </a:spcBef>
              <a:defRPr/>
            </a:pPr>
            <a:r>
              <a:rPr lang="en-US" sz="1600" b="1" dirty="0">
                <a:solidFill>
                  <a:srgbClr val="6600CC"/>
                </a:solidFill>
                <a:latin typeface="Calibri" pitchFamily="34" charset="0"/>
                <a:cs typeface="Calibri" pitchFamily="34" charset="0"/>
              </a:rPr>
              <a:t>Quadrivalent </a:t>
            </a:r>
          </a:p>
          <a:p>
            <a:pPr>
              <a:defRPr/>
            </a:pPr>
            <a:r>
              <a:rPr lang="en-US" sz="1400" b="1" u="sng" dirty="0">
                <a:solidFill>
                  <a:srgbClr val="6600CC"/>
                </a:solidFill>
                <a:latin typeface="Calibri" pitchFamily="34" charset="0"/>
                <a:cs typeface="Calibri" pitchFamily="34" charset="0"/>
              </a:rPr>
              <a:t>Routine</a:t>
            </a:r>
            <a:r>
              <a:rPr lang="en-US" sz="1400" b="1" dirty="0">
                <a:solidFill>
                  <a:srgbClr val="6600CC"/>
                </a:solidFill>
                <a:latin typeface="Calibri" pitchFamily="34" charset="0"/>
                <a:cs typeface="Calibri" pitchFamily="34" charset="0"/>
              </a:rPr>
              <a:t>, males 11 or 12 </a:t>
            </a:r>
            <a:r>
              <a:rPr lang="en-US" sz="1400" b="1" dirty="0" err="1">
                <a:solidFill>
                  <a:srgbClr val="6600CC"/>
                </a:solidFill>
                <a:latin typeface="Calibri" pitchFamily="34" charset="0"/>
                <a:cs typeface="Calibri" pitchFamily="34" charset="0"/>
              </a:rPr>
              <a:t>yrs</a:t>
            </a:r>
            <a:r>
              <a:rPr lang="en-US" sz="1400" b="1" dirty="0">
                <a:solidFill>
                  <a:srgbClr val="6600CC"/>
                </a:solidFill>
                <a:latin typeface="Calibri" pitchFamily="34" charset="0"/>
                <a:cs typeface="Calibri" pitchFamily="34" charset="0"/>
              </a:rPr>
              <a:t>* </a:t>
            </a:r>
          </a:p>
          <a:p>
            <a:pPr>
              <a:defRPr/>
            </a:pPr>
            <a:r>
              <a:rPr lang="en-US" sz="1400" b="1" dirty="0">
                <a:solidFill>
                  <a:srgbClr val="6600CC"/>
                </a:solidFill>
                <a:latin typeface="Calibri" pitchFamily="34" charset="0"/>
                <a:cs typeface="Calibri" pitchFamily="34" charset="0"/>
              </a:rPr>
              <a:t>and 13-21 </a:t>
            </a:r>
            <a:r>
              <a:rPr lang="en-US" sz="1400" b="1" dirty="0" err="1">
                <a:solidFill>
                  <a:srgbClr val="6600CC"/>
                </a:solidFill>
                <a:latin typeface="Calibri" pitchFamily="34" charset="0"/>
                <a:cs typeface="Calibri" pitchFamily="34" charset="0"/>
              </a:rPr>
              <a:t>yrs</a:t>
            </a:r>
            <a:r>
              <a:rPr lang="en-US" sz="1400" b="1" dirty="0">
                <a:solidFill>
                  <a:srgbClr val="6600CC"/>
                </a:solidFill>
                <a:latin typeface="Calibri" pitchFamily="34" charset="0"/>
                <a:cs typeface="Calibri" pitchFamily="34" charset="0"/>
              </a:rPr>
              <a:t> not previously vaccinated </a:t>
            </a:r>
          </a:p>
          <a:p>
            <a:pPr>
              <a:spcBef>
                <a:spcPts val="480"/>
              </a:spcBef>
              <a:defRPr/>
            </a:pPr>
            <a:r>
              <a:rPr lang="en-US" sz="1400" b="1" u="sng" dirty="0">
                <a:solidFill>
                  <a:srgbClr val="6600CC"/>
                </a:solidFill>
                <a:latin typeface="Calibri" pitchFamily="34" charset="0"/>
                <a:cs typeface="Calibri" pitchFamily="34" charset="0"/>
              </a:rPr>
              <a:t>May be given</a:t>
            </a:r>
            <a:r>
              <a:rPr lang="en-US" sz="1400" b="1" dirty="0">
                <a:solidFill>
                  <a:srgbClr val="6600CC"/>
                </a:solidFill>
                <a:latin typeface="Calibri" pitchFamily="34" charset="0"/>
                <a:cs typeface="Calibri" pitchFamily="34" charset="0"/>
              </a:rPr>
              <a:t>, 22-26 </a:t>
            </a:r>
            <a:r>
              <a:rPr lang="en-US" sz="1400" b="1" dirty="0" err="1">
                <a:solidFill>
                  <a:srgbClr val="6600CC"/>
                </a:solidFill>
                <a:latin typeface="Calibri" pitchFamily="34" charset="0"/>
                <a:cs typeface="Calibri" pitchFamily="34" charset="0"/>
              </a:rPr>
              <a:t>yrs</a:t>
            </a:r>
            <a:r>
              <a:rPr lang="en-US" sz="1400" b="1" dirty="0">
                <a:solidFill>
                  <a:srgbClr val="6600CC"/>
                </a:solidFill>
                <a:latin typeface="Calibri" pitchFamily="34" charset="0"/>
                <a:cs typeface="Calibri" pitchFamily="34" charset="0"/>
              </a:rPr>
              <a:t>**</a:t>
            </a:r>
          </a:p>
        </p:txBody>
      </p:sp>
      <p:sp>
        <p:nvSpPr>
          <p:cNvPr id="13326" name="TextBox 3"/>
          <p:cNvSpPr txBox="1">
            <a:spLocks noChangeArrowheads="1"/>
          </p:cNvSpPr>
          <p:nvPr/>
        </p:nvSpPr>
        <p:spPr bwMode="auto">
          <a:xfrm>
            <a:off x="5181600" y="4748212"/>
            <a:ext cx="914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fontAlgn="base" hangingPunct="1">
              <a:spcBef>
                <a:spcPct val="0"/>
              </a:spcBef>
              <a:spcAft>
                <a:spcPct val="0"/>
              </a:spcAft>
            </a:pPr>
            <a:r>
              <a:rPr lang="en-US" sz="1400" smtClean="0">
                <a:solidFill>
                  <a:srgbClr val="0039A6"/>
                </a:solidFill>
                <a:cs typeface="Arial" charset="0"/>
              </a:rPr>
              <a:t>October </a:t>
            </a:r>
          </a:p>
        </p:txBody>
      </p:sp>
      <p:cxnSp>
        <p:nvCxnSpPr>
          <p:cNvPr id="6" name="Straight Connector 5"/>
          <p:cNvCxnSpPr/>
          <p:nvPr/>
        </p:nvCxnSpPr>
        <p:spPr>
          <a:xfrm>
            <a:off x="6096000" y="4748212"/>
            <a:ext cx="0" cy="314325"/>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50658138"/>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t>ACIP </a:t>
            </a:r>
            <a:r>
              <a:rPr lang="en-US" smtClean="0"/>
              <a:t>Recommendation and </a:t>
            </a:r>
            <a:br>
              <a:rPr lang="en-US" smtClean="0"/>
            </a:br>
            <a:r>
              <a:rPr lang="en-US" smtClean="0"/>
              <a:t>AAP Guidelines </a:t>
            </a:r>
            <a:r>
              <a:rPr lang="en-US"/>
              <a:t>for HPV Vaccine</a:t>
            </a:r>
          </a:p>
        </p:txBody>
      </p:sp>
      <p:sp>
        <p:nvSpPr>
          <p:cNvPr id="8" name="Content Placeholder 7"/>
          <p:cNvSpPr>
            <a:spLocks noGrp="1"/>
          </p:cNvSpPr>
          <p:nvPr>
            <p:ph idx="1"/>
          </p:nvPr>
        </p:nvSpPr>
        <p:spPr/>
        <p:txBody>
          <a:bodyPr/>
          <a:lstStyle/>
          <a:p>
            <a:r>
              <a:rPr lang="en-US" smtClean="0"/>
              <a:t>Routine </a:t>
            </a:r>
            <a:r>
              <a:rPr lang="en-US"/>
              <a:t>HPV vaccination recommended for </a:t>
            </a:r>
            <a:r>
              <a:rPr lang="en-US" smtClean="0"/>
              <a:t>both males </a:t>
            </a:r>
            <a:r>
              <a:rPr lang="en-US"/>
              <a:t>and females ages </a:t>
            </a:r>
            <a:r>
              <a:rPr lang="en-US" smtClean="0"/>
              <a:t>11-12 years</a:t>
            </a:r>
            <a:endParaRPr lang="en-US"/>
          </a:p>
          <a:p>
            <a:r>
              <a:rPr lang="en-US" smtClean="0"/>
              <a:t>Also </a:t>
            </a:r>
            <a:r>
              <a:rPr lang="en-US"/>
              <a:t>ages 13-21 </a:t>
            </a:r>
            <a:r>
              <a:rPr lang="en-US" smtClean="0"/>
              <a:t>years for males; </a:t>
            </a:r>
            <a:r>
              <a:rPr lang="en-US"/>
              <a:t>13-26 </a:t>
            </a:r>
            <a:r>
              <a:rPr lang="en-US" smtClean="0"/>
              <a:t>for females</a:t>
            </a:r>
            <a:endParaRPr lang="en-US"/>
          </a:p>
          <a:p>
            <a:r>
              <a:rPr lang="en-US" smtClean="0"/>
              <a:t>Vaccine can be given starting at age 9 years of age for both males </a:t>
            </a:r>
            <a:r>
              <a:rPr lang="en-US"/>
              <a:t>and </a:t>
            </a:r>
            <a:r>
              <a:rPr lang="en-US" smtClean="0"/>
              <a:t>females; vaccine can be given ages 22-26 years for males</a:t>
            </a:r>
            <a:endParaRPr lang="en-US"/>
          </a:p>
          <a:p>
            <a:endParaRPr lang="en-US"/>
          </a:p>
        </p:txBody>
      </p:sp>
      <p:sp>
        <p:nvSpPr>
          <p:cNvPr id="2" name="TextBox 1"/>
          <p:cNvSpPr txBox="1"/>
          <p:nvPr/>
        </p:nvSpPr>
        <p:spPr>
          <a:xfrm>
            <a:off x="0" y="6611779"/>
            <a:ext cx="6324600" cy="246221"/>
          </a:xfrm>
          <a:prstGeom prst="rect">
            <a:avLst/>
          </a:prstGeom>
          <a:noFill/>
        </p:spPr>
        <p:txBody>
          <a:bodyPr wrap="square" rtlCol="0">
            <a:spAutoFit/>
          </a:bodyPr>
          <a:lstStyle/>
          <a:p>
            <a:r>
              <a:rPr lang="en-US" sz="1000" dirty="0">
                <a:solidFill>
                  <a:schemeClr val="accent1">
                    <a:lumMod val="50000"/>
                  </a:schemeClr>
                </a:solidFill>
              </a:rPr>
              <a:t>CDC. Quadrivalent Human Papillomavirus Vaccine: Recommendations of ACIP. MMWR 2007;56(RR02):1-24</a:t>
            </a:r>
            <a:r>
              <a:rPr lang="en-US" sz="1000" dirty="0" smtClean="0">
                <a:solidFill>
                  <a:schemeClr val="accent1">
                    <a:lumMod val="50000"/>
                  </a:schemeClr>
                </a:solidFill>
              </a:rPr>
              <a:t>.</a:t>
            </a:r>
            <a:endParaRPr lang="en-US" sz="1000" dirty="0">
              <a:solidFill>
                <a:schemeClr val="accent1">
                  <a:lumMod val="50000"/>
                </a:schemeClr>
              </a:solidFill>
            </a:endParaRPr>
          </a:p>
        </p:txBody>
      </p:sp>
    </p:spTree>
    <p:extLst>
      <p:ext uri="{BB962C8B-B14F-4D97-AF65-F5344CB8AC3E}">
        <p14:creationId xmlns:p14="http://schemas.microsoft.com/office/powerpoint/2010/main" val="1313403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defRPr/>
            </a:pPr>
            <a:r>
              <a:rPr lang="en-US" sz="4000" smtClean="0"/>
              <a:t>HPV Vaccination Schedule</a:t>
            </a:r>
          </a:p>
        </p:txBody>
      </p:sp>
      <p:sp>
        <p:nvSpPr>
          <p:cNvPr id="30723" name="Content Placeholder 2"/>
          <p:cNvSpPr>
            <a:spLocks noGrp="1"/>
          </p:cNvSpPr>
          <p:nvPr>
            <p:ph idx="1"/>
          </p:nvPr>
        </p:nvSpPr>
        <p:spPr/>
        <p:txBody>
          <a:bodyPr>
            <a:normAutofit/>
          </a:bodyPr>
          <a:lstStyle/>
          <a:p>
            <a:pPr>
              <a:defRPr/>
            </a:pPr>
            <a:r>
              <a:rPr lang="en-US" sz="2800" smtClean="0">
                <a:solidFill>
                  <a:schemeClr val="accent4"/>
                </a:solidFill>
              </a:rPr>
              <a:t>ACIP Recommended schedule is 0, 1-2*, 6 months</a:t>
            </a:r>
          </a:p>
          <a:p>
            <a:pPr lvl="1">
              <a:defRPr/>
            </a:pPr>
            <a:r>
              <a:rPr lang="en-US" sz="2800" smtClean="0">
                <a:solidFill>
                  <a:schemeClr val="accent4"/>
                </a:solidFill>
              </a:rPr>
              <a:t>Following the recommended schedule is preferred  </a:t>
            </a:r>
          </a:p>
          <a:p>
            <a:pPr>
              <a:defRPr/>
            </a:pPr>
            <a:r>
              <a:rPr lang="en-US" sz="2800" smtClean="0">
                <a:solidFill>
                  <a:schemeClr val="accent4"/>
                </a:solidFill>
              </a:rPr>
              <a:t>Minimum intervals</a:t>
            </a:r>
          </a:p>
          <a:p>
            <a:pPr lvl="1">
              <a:defRPr/>
            </a:pPr>
            <a:r>
              <a:rPr lang="en-US" sz="2800" smtClean="0">
                <a:solidFill>
                  <a:schemeClr val="accent4"/>
                </a:solidFill>
              </a:rPr>
              <a:t>4 weeks between doses 1 and 2</a:t>
            </a:r>
            <a:endParaRPr lang="en-US" sz="2800" baseline="30000" smtClean="0">
              <a:solidFill>
                <a:schemeClr val="accent4"/>
              </a:solidFill>
            </a:endParaRPr>
          </a:p>
          <a:p>
            <a:pPr lvl="1">
              <a:defRPr/>
            </a:pPr>
            <a:r>
              <a:rPr lang="en-US" sz="2800" smtClean="0">
                <a:solidFill>
                  <a:schemeClr val="accent4"/>
                </a:solidFill>
              </a:rPr>
              <a:t>12 weeks between doses 2 and 3</a:t>
            </a:r>
          </a:p>
          <a:p>
            <a:pPr lvl="1">
              <a:buFont typeface="Wingdings" panose="05000000000000000000" pitchFamily="2" charset="2"/>
              <a:buChar char="v"/>
              <a:defRPr/>
            </a:pPr>
            <a:r>
              <a:rPr lang="en-US" sz="2800" smtClean="0">
                <a:solidFill>
                  <a:schemeClr val="accent4"/>
                </a:solidFill>
              </a:rPr>
              <a:t>24 weeks between doses 1 and 3</a:t>
            </a:r>
          </a:p>
          <a:p>
            <a:pPr>
              <a:defRPr/>
            </a:pPr>
            <a:r>
              <a:rPr lang="en-US" sz="2800" smtClean="0">
                <a:solidFill>
                  <a:schemeClr val="accent4"/>
                </a:solidFill>
              </a:rPr>
              <a:t>Administer IM</a:t>
            </a:r>
            <a:endParaRPr lang="en-US" sz="2800">
              <a:solidFill>
                <a:schemeClr val="accent4"/>
              </a:solidFill>
            </a:endParaRPr>
          </a:p>
          <a:p>
            <a:pPr>
              <a:defRPr/>
            </a:pPr>
            <a:endParaRPr lang="en-US" sz="2800" smtClean="0"/>
          </a:p>
          <a:p>
            <a:pPr>
              <a:defRPr/>
            </a:pPr>
            <a:endParaRPr lang="en-US" smtClean="0"/>
          </a:p>
        </p:txBody>
      </p:sp>
      <p:sp>
        <p:nvSpPr>
          <p:cNvPr id="5" name="Rectangle 4"/>
          <p:cNvSpPr/>
          <p:nvPr/>
        </p:nvSpPr>
        <p:spPr>
          <a:xfrm>
            <a:off x="914400" y="4572000"/>
            <a:ext cx="5410200" cy="533400"/>
          </a:xfrm>
          <a:prstGeom prst="rect">
            <a:avLst/>
          </a:prstGeom>
          <a:noFill/>
          <a:ln w="50800"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a:p>
        </p:txBody>
      </p:sp>
      <p:sp>
        <p:nvSpPr>
          <p:cNvPr id="2" name="TextBox 1"/>
          <p:cNvSpPr txBox="1"/>
          <p:nvPr/>
        </p:nvSpPr>
        <p:spPr>
          <a:xfrm>
            <a:off x="0" y="6611779"/>
            <a:ext cx="6705600" cy="246221"/>
          </a:xfrm>
          <a:prstGeom prst="rect">
            <a:avLst/>
          </a:prstGeom>
          <a:noFill/>
        </p:spPr>
        <p:txBody>
          <a:bodyPr wrap="square" rtlCol="0">
            <a:spAutoFit/>
          </a:bodyPr>
          <a:lstStyle/>
          <a:p>
            <a:r>
              <a:rPr lang="en-US" sz="1000" dirty="0">
                <a:solidFill>
                  <a:schemeClr val="accent1">
                    <a:lumMod val="50000"/>
                  </a:schemeClr>
                </a:solidFill>
              </a:rPr>
              <a:t>CDC. Quadrivalent Human Papillomavirus Vaccine: Recommendations of ACIP. MMWR 2007;56(RR02):1-24</a:t>
            </a:r>
            <a:r>
              <a:rPr lang="en-US" sz="1000" dirty="0" smtClean="0">
                <a:solidFill>
                  <a:schemeClr val="accent1">
                    <a:lumMod val="50000"/>
                  </a:schemeClr>
                </a:solidFill>
              </a:rPr>
              <a:t>.</a:t>
            </a:r>
            <a:endParaRPr lang="en-US" sz="1000" dirty="0">
              <a:solidFill>
                <a:schemeClr val="accent1">
                  <a:lumMod val="50000"/>
                </a:schemeClr>
              </a:solidFill>
            </a:endParaRPr>
          </a:p>
        </p:txBody>
      </p:sp>
    </p:spTree>
    <p:extLst>
      <p:ext uri="{BB962C8B-B14F-4D97-AF65-F5344CB8AC3E}">
        <p14:creationId xmlns:p14="http://schemas.microsoft.com/office/powerpoint/2010/main" val="25539928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57199" y="1231629"/>
            <a:ext cx="8229601" cy="1587771"/>
          </a:xfrm>
          <a:prstGeom prst="rect">
            <a:avLst/>
          </a:prstGeom>
          <a:gradFill>
            <a:gsLst>
              <a:gs pos="0">
                <a:srgbClr val="D9E7FF"/>
              </a:gs>
              <a:gs pos="100000">
                <a:srgbClr val="FFFFFF"/>
              </a:gs>
            </a:gsLst>
          </a:gradFill>
          <a:ln>
            <a:noFill/>
          </a:ln>
          <a:effectLst>
            <a:outerShdw blurRad="63500" sx="101000" sy="101000" algn="ctr" rotWithShape="0">
              <a:prstClr val="black">
                <a:alpha val="33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9" name="Rectangle 28"/>
          <p:cNvSpPr/>
          <p:nvPr/>
        </p:nvSpPr>
        <p:spPr>
          <a:xfrm>
            <a:off x="2203158" y="1592759"/>
            <a:ext cx="6339951" cy="769441"/>
          </a:xfrm>
          <a:prstGeom prst="rect">
            <a:avLst/>
          </a:prstGeom>
        </p:spPr>
        <p:txBody>
          <a:bodyPr wrap="square">
            <a:spAutoFit/>
          </a:bodyPr>
          <a:lstStyle/>
          <a:p>
            <a:pPr>
              <a:spcBef>
                <a:spcPts val="0"/>
              </a:spcBef>
              <a:buClr>
                <a:srgbClr val="97C7F4"/>
              </a:buClr>
              <a:buSzPct val="100000"/>
            </a:pPr>
            <a:r>
              <a:rPr lang="en-US" sz="2200" dirty="0">
                <a:solidFill>
                  <a:schemeClr val="accent1">
                    <a:lumMod val="50000"/>
                  </a:schemeClr>
                </a:solidFill>
                <a:cs typeface="Arial"/>
              </a:rPr>
              <a:t>Reduction in prevalence of vaccine-type HPV by 56% in girls age 14-19 with vaccination rate of </a:t>
            </a:r>
            <a:r>
              <a:rPr lang="en-US" sz="2200" dirty="0" smtClean="0">
                <a:solidFill>
                  <a:schemeClr val="accent1">
                    <a:lumMod val="50000"/>
                  </a:schemeClr>
                </a:solidFill>
                <a:cs typeface="Arial"/>
              </a:rPr>
              <a:t>just ~30%</a:t>
            </a:r>
            <a:endParaRPr lang="en-US" sz="2200" dirty="0">
              <a:solidFill>
                <a:schemeClr val="accent1">
                  <a:lumMod val="50000"/>
                </a:schemeClr>
              </a:solidFill>
              <a:cs typeface="Arial"/>
            </a:endParaRPr>
          </a:p>
        </p:txBody>
      </p:sp>
      <p:sp>
        <p:nvSpPr>
          <p:cNvPr id="25" name="Rectangle 24"/>
          <p:cNvSpPr/>
          <p:nvPr/>
        </p:nvSpPr>
        <p:spPr>
          <a:xfrm>
            <a:off x="457199" y="2895600"/>
            <a:ext cx="8229601" cy="1587771"/>
          </a:xfrm>
          <a:prstGeom prst="rect">
            <a:avLst/>
          </a:prstGeom>
          <a:gradFill>
            <a:gsLst>
              <a:gs pos="0">
                <a:srgbClr val="D9E7FF"/>
              </a:gs>
              <a:gs pos="100000">
                <a:srgbClr val="FFFFFF"/>
              </a:gs>
            </a:gsLst>
          </a:gradFill>
          <a:ln>
            <a:noFill/>
          </a:ln>
          <a:effectLst>
            <a:outerShdw blurRad="63500" sx="101000" sy="101000" algn="ctr" rotWithShape="0">
              <a:prstClr val="black">
                <a:alpha val="33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Rectangle 7"/>
          <p:cNvSpPr/>
          <p:nvPr/>
        </p:nvSpPr>
        <p:spPr>
          <a:xfrm>
            <a:off x="457199" y="4572000"/>
            <a:ext cx="8229601" cy="1587771"/>
          </a:xfrm>
          <a:prstGeom prst="rect">
            <a:avLst/>
          </a:prstGeom>
          <a:gradFill>
            <a:gsLst>
              <a:gs pos="0">
                <a:srgbClr val="D9E7FF"/>
              </a:gs>
              <a:gs pos="100000">
                <a:srgbClr val="FFFFFF"/>
              </a:gs>
            </a:gsLst>
          </a:gradFill>
          <a:ln>
            <a:noFill/>
          </a:ln>
          <a:effectLst>
            <a:outerShdw blurRad="63500" sx="101000" sy="101000" algn="ctr" rotWithShape="0">
              <a:prstClr val="black">
                <a:alpha val="33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0" y="381000"/>
            <a:ext cx="9144000" cy="781994"/>
          </a:xfrm>
        </p:spPr>
        <p:txBody>
          <a:bodyPr>
            <a:normAutofit/>
          </a:bodyPr>
          <a:lstStyle/>
          <a:p>
            <a:pPr>
              <a:lnSpc>
                <a:spcPct val="90000"/>
              </a:lnSpc>
            </a:pPr>
            <a:r>
              <a:rPr lang="en-US" sz="4000" b="1" dirty="0" smtClean="0"/>
              <a:t>HPV </a:t>
            </a:r>
            <a:r>
              <a:rPr lang="en-US" sz="4000" dirty="0" smtClean="0"/>
              <a:t>V</a:t>
            </a:r>
            <a:r>
              <a:rPr lang="en-US" sz="4000" b="1" dirty="0" smtClean="0"/>
              <a:t>accine is an Anti-Cancer Vaccine</a:t>
            </a:r>
            <a:endParaRPr lang="en-US" sz="4000" b="1" i="1" dirty="0"/>
          </a:p>
        </p:txBody>
      </p:sp>
      <p:sp>
        <p:nvSpPr>
          <p:cNvPr id="23" name="TextBox 22"/>
          <p:cNvSpPr txBox="1"/>
          <p:nvPr/>
        </p:nvSpPr>
        <p:spPr>
          <a:xfrm>
            <a:off x="0" y="6457890"/>
            <a:ext cx="6248400" cy="400110"/>
          </a:xfrm>
          <a:prstGeom prst="rect">
            <a:avLst/>
          </a:prstGeom>
          <a:noFill/>
        </p:spPr>
        <p:txBody>
          <a:bodyPr wrap="square" rtlCol="0">
            <a:spAutoFit/>
          </a:bodyPr>
          <a:lstStyle/>
          <a:p>
            <a:r>
              <a:rPr lang="en-US" sz="1000" dirty="0" smtClean="0">
                <a:solidFill>
                  <a:schemeClr val="accent1">
                    <a:lumMod val="50000"/>
                  </a:schemeClr>
                </a:solidFill>
              </a:rPr>
              <a:t>Markowitz et al. JID 2013;208:385-393.    CDC unpublished model – H. Chesson et al</a:t>
            </a:r>
            <a:r>
              <a:rPr lang="en-US" sz="1000" dirty="0">
                <a:solidFill>
                  <a:schemeClr val="accent1">
                    <a:lumMod val="50000"/>
                  </a:schemeClr>
                </a:solidFill>
              </a:rPr>
              <a:t> </a:t>
            </a:r>
            <a:r>
              <a:rPr lang="en-US" sz="1000" dirty="0" smtClean="0">
                <a:solidFill>
                  <a:schemeClr val="accent1">
                    <a:lumMod val="50000"/>
                  </a:schemeClr>
                </a:solidFill>
              </a:rPr>
              <a:t> - for girls in US &lt;13  at present, diff. </a:t>
            </a:r>
            <a:r>
              <a:rPr lang="en-US" sz="1000" dirty="0" err="1" smtClean="0">
                <a:solidFill>
                  <a:schemeClr val="accent1">
                    <a:lumMod val="50000"/>
                  </a:schemeClr>
                </a:solidFill>
              </a:rPr>
              <a:t>betw</a:t>
            </a:r>
            <a:r>
              <a:rPr lang="en-US" sz="1000" dirty="0" smtClean="0">
                <a:solidFill>
                  <a:schemeClr val="accent1">
                    <a:lumMod val="50000"/>
                  </a:schemeClr>
                </a:solidFill>
              </a:rPr>
              <a:t> 30% vs. 80% 3-dose coverage, lifetime </a:t>
            </a:r>
            <a:r>
              <a:rPr lang="en-US" sz="1000" dirty="0" err="1" smtClean="0">
                <a:solidFill>
                  <a:schemeClr val="accent1">
                    <a:lumMod val="50000"/>
                  </a:schemeClr>
                </a:solidFill>
              </a:rPr>
              <a:t>cerv</a:t>
            </a:r>
            <a:r>
              <a:rPr lang="en-US" sz="1000" dirty="0" smtClean="0">
                <a:solidFill>
                  <a:schemeClr val="accent1">
                    <a:lumMod val="50000"/>
                  </a:schemeClr>
                </a:solidFill>
              </a:rPr>
              <a:t>. ca. risk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219200"/>
            <a:ext cx="1587771" cy="158777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2895600"/>
            <a:ext cx="1587771" cy="158777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4572000"/>
            <a:ext cx="1587771" cy="1587771"/>
          </a:xfrm>
          <a:prstGeom prst="rect">
            <a:avLst/>
          </a:prstGeom>
        </p:spPr>
      </p:pic>
      <p:sp>
        <p:nvSpPr>
          <p:cNvPr id="9" name="Rectangle 8"/>
          <p:cNvSpPr/>
          <p:nvPr/>
        </p:nvSpPr>
        <p:spPr>
          <a:xfrm>
            <a:off x="2203158" y="4800600"/>
            <a:ext cx="6339951" cy="1107996"/>
          </a:xfrm>
          <a:prstGeom prst="rect">
            <a:avLst/>
          </a:prstGeom>
        </p:spPr>
        <p:txBody>
          <a:bodyPr wrap="square">
            <a:spAutoFit/>
          </a:bodyPr>
          <a:lstStyle/>
          <a:p>
            <a:pPr>
              <a:spcBef>
                <a:spcPts val="0"/>
              </a:spcBef>
              <a:buClr>
                <a:srgbClr val="97C7F4"/>
              </a:buClr>
              <a:buSzPct val="100000"/>
            </a:pPr>
            <a:r>
              <a:rPr lang="en-US" sz="2200" dirty="0">
                <a:solidFill>
                  <a:schemeClr val="accent1">
                    <a:lumMod val="50000"/>
                  </a:schemeClr>
                </a:solidFill>
                <a:cs typeface="Arial"/>
              </a:rPr>
              <a:t>For every year we delay increasing vaccination rates to this level, another 4,400 women will develop cervical cancer</a:t>
            </a:r>
          </a:p>
        </p:txBody>
      </p:sp>
      <p:sp>
        <p:nvSpPr>
          <p:cNvPr id="27" name="Rectangle 26"/>
          <p:cNvSpPr/>
          <p:nvPr/>
        </p:nvSpPr>
        <p:spPr>
          <a:xfrm>
            <a:off x="2203158" y="3124200"/>
            <a:ext cx="6339951" cy="1107996"/>
          </a:xfrm>
          <a:prstGeom prst="rect">
            <a:avLst/>
          </a:prstGeom>
        </p:spPr>
        <p:txBody>
          <a:bodyPr wrap="square">
            <a:spAutoFit/>
          </a:bodyPr>
          <a:lstStyle/>
          <a:p>
            <a:pPr>
              <a:spcBef>
                <a:spcPts val="0"/>
              </a:spcBef>
              <a:buClr>
                <a:srgbClr val="97C7F4"/>
              </a:buClr>
              <a:buSzPct val="100000"/>
            </a:pPr>
            <a:r>
              <a:rPr lang="en-US" sz="2200" dirty="0">
                <a:solidFill>
                  <a:schemeClr val="accent1">
                    <a:lumMod val="50000"/>
                  </a:schemeClr>
                </a:solidFill>
                <a:cs typeface="Arial"/>
              </a:rPr>
              <a:t>Our low vaccination rates will lead to 50,000 girls developing cervical cancer – that would be prevented if we reach 80% vaccination rates </a:t>
            </a:r>
          </a:p>
        </p:txBody>
      </p:sp>
    </p:spTree>
    <p:extLst>
      <p:ext uri="{BB962C8B-B14F-4D97-AF65-F5344CB8AC3E}">
        <p14:creationId xmlns:p14="http://schemas.microsoft.com/office/powerpoint/2010/main" val="143797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HPV Vaccine </a:t>
            </a:r>
            <a:r>
              <a:rPr lang="en-US" smtClean="0"/>
              <a:t>Is Safe, Effective, and Provides Lasting Protection</a:t>
            </a:r>
            <a:endParaRPr lang="en-US"/>
          </a:p>
        </p:txBody>
      </p:sp>
      <p:sp>
        <p:nvSpPr>
          <p:cNvPr id="3" name="Content Placeholder 2"/>
          <p:cNvSpPr>
            <a:spLocks noGrp="1"/>
          </p:cNvSpPr>
          <p:nvPr>
            <p:ph idx="1"/>
          </p:nvPr>
        </p:nvSpPr>
        <p:spPr/>
        <p:txBody>
          <a:bodyPr>
            <a:noAutofit/>
          </a:bodyPr>
          <a:lstStyle/>
          <a:p>
            <a:r>
              <a:rPr lang="en-US" sz="2800" smtClean="0"/>
              <a:t>HPV Vaccine is SAFE</a:t>
            </a:r>
          </a:p>
          <a:p>
            <a:pPr lvl="1"/>
            <a:r>
              <a:rPr lang="en-US" sz="2400" b="0" smtClean="0"/>
              <a:t>Safety studies findings for HPV vaccine similar to safety reviews of MCV4 and </a:t>
            </a:r>
            <a:r>
              <a:rPr lang="en-US" sz="2400" b="0" err="1" smtClean="0"/>
              <a:t>Tdap</a:t>
            </a:r>
            <a:r>
              <a:rPr lang="en-US" sz="2400" b="0" smtClean="0"/>
              <a:t> vaccines</a:t>
            </a:r>
            <a:endParaRPr lang="en-US" sz="2400" smtClean="0"/>
          </a:p>
          <a:p>
            <a:r>
              <a:rPr lang="en-US" sz="2800" smtClean="0"/>
              <a:t>HPV Vaccine WORKS</a:t>
            </a:r>
          </a:p>
          <a:p>
            <a:pPr lvl="1"/>
            <a:r>
              <a:rPr lang="en-US" sz="2400" b="0" smtClean="0"/>
              <a:t>High grade cervical lesions decline in Australia (80% of school aged girls vaccinated) </a:t>
            </a:r>
            <a:endParaRPr lang="en-US" sz="2400" b="0"/>
          </a:p>
          <a:p>
            <a:pPr lvl="1"/>
            <a:r>
              <a:rPr lang="en-US" sz="2400" b="0" smtClean="0"/>
              <a:t>Prevalence of vaccine types declines by more than half in United States (33% of teens fully vaccinated)</a:t>
            </a:r>
          </a:p>
          <a:p>
            <a:r>
              <a:rPr lang="en-US" sz="2800" smtClean="0"/>
              <a:t>HPV Vaccine LASTS</a:t>
            </a:r>
          </a:p>
          <a:p>
            <a:pPr lvl="1"/>
            <a:r>
              <a:rPr lang="en-US" sz="2400" b="0"/>
              <a:t>Studies suggest that vaccine protection is long-lasting; no evidence of waning </a:t>
            </a:r>
            <a:r>
              <a:rPr lang="en-US" sz="2400" b="0" smtClean="0"/>
              <a:t>immunity</a:t>
            </a:r>
            <a:endParaRPr lang="en-US" sz="2400" b="0"/>
          </a:p>
          <a:p>
            <a:endParaRPr lang="en-US" sz="2600" b="0"/>
          </a:p>
        </p:txBody>
      </p:sp>
      <p:sp>
        <p:nvSpPr>
          <p:cNvPr id="4" name="TextBox 3"/>
          <p:cNvSpPr txBox="1"/>
          <p:nvPr/>
        </p:nvSpPr>
        <p:spPr>
          <a:xfrm>
            <a:off x="0" y="6642556"/>
            <a:ext cx="6553200" cy="215444"/>
          </a:xfrm>
          <a:prstGeom prst="rect">
            <a:avLst/>
          </a:prstGeom>
          <a:noFill/>
        </p:spPr>
        <p:txBody>
          <a:bodyPr wrap="square" rtlCol="0">
            <a:spAutoFit/>
          </a:bodyPr>
          <a:lstStyle/>
          <a:p>
            <a:pPr fontAlgn="auto">
              <a:spcBef>
                <a:spcPts val="0"/>
              </a:spcBef>
              <a:spcAft>
                <a:spcPts val="0"/>
              </a:spcAft>
              <a:defRPr/>
            </a:pPr>
            <a:r>
              <a:rPr lang="en-US" sz="800">
                <a:solidFill>
                  <a:schemeClr val="accent1">
                    <a:lumMod val="50000"/>
                  </a:schemeClr>
                </a:solidFill>
              </a:rPr>
              <a:t>Garland et al, Prev Med 2011; Ali et al, BMJ 2013; Markowitz JID 2013; </a:t>
            </a:r>
            <a:r>
              <a:rPr lang="en-US" sz="800" smtClean="0"/>
              <a:t> </a:t>
            </a:r>
            <a:r>
              <a:rPr lang="en-US" sz="800"/>
              <a:t>Nsouli-Maktabi MSMR 2013</a:t>
            </a:r>
            <a:endParaRPr lang="en-US" sz="800">
              <a:solidFill>
                <a:schemeClr val="accent1">
                  <a:lumMod val="50000"/>
                </a:schemeClr>
              </a:solidFill>
            </a:endParaRPr>
          </a:p>
        </p:txBody>
      </p:sp>
    </p:spTree>
    <p:extLst>
      <p:ext uri="{BB962C8B-B14F-4D97-AF65-F5344CB8AC3E}">
        <p14:creationId xmlns:p14="http://schemas.microsoft.com/office/powerpoint/2010/main" val="421307720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HPV Vaccine Safety</a:t>
            </a:r>
            <a:endParaRPr lang="en-US"/>
          </a:p>
        </p:txBody>
      </p:sp>
      <p:sp>
        <p:nvSpPr>
          <p:cNvPr id="3" name="Text Placeholder 2"/>
          <p:cNvSpPr>
            <a:spLocks noGrp="1"/>
          </p:cNvSpPr>
          <p:nvPr>
            <p:ph type="body" idx="1"/>
          </p:nvPr>
        </p:nvSpPr>
        <p:spPr/>
        <p:txBody>
          <a:bodyPr/>
          <a:lstStyle/>
          <a:p>
            <a:endParaRPr lang="en-US" smtClean="0"/>
          </a:p>
        </p:txBody>
      </p:sp>
    </p:spTree>
    <p:extLst>
      <p:ext uri="{BB962C8B-B14F-4D97-AF65-F5344CB8AC3E}">
        <p14:creationId xmlns:p14="http://schemas.microsoft.com/office/powerpoint/2010/main" val="178002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3000" b="0" i="1" dirty="0"/>
              <a:t>Stagnant HPV vaccination rates are leaving another cohort of boys and girls vulnerable to devastating HPV cancers. Vaccination could prevent most of these cancers. </a:t>
            </a:r>
            <a:endParaRPr lang="en-US" sz="3000" b="0" i="1" dirty="0" smtClean="0"/>
          </a:p>
          <a:p>
            <a:pPr marL="0" indent="0" algn="ctr">
              <a:buNone/>
            </a:pPr>
            <a:r>
              <a:rPr lang="en-US" sz="3000" b="0" i="1" dirty="0" smtClean="0"/>
              <a:t/>
            </a:r>
            <a:br>
              <a:rPr lang="en-US" sz="3000" b="0" i="1" dirty="0" smtClean="0"/>
            </a:br>
            <a:r>
              <a:rPr lang="en-US" sz="3000" b="0" i="1" dirty="0" smtClean="0"/>
              <a:t>Provided </a:t>
            </a:r>
            <a:r>
              <a:rPr lang="en-US" sz="3000" b="0" i="1" dirty="0"/>
              <a:t>in this presentation is up-to-date information on HPV infection, HPV-related </a:t>
            </a:r>
            <a:r>
              <a:rPr lang="en-US" sz="3000" b="0" i="1" dirty="0" smtClean="0"/>
              <a:t>disease, </a:t>
            </a:r>
            <a:r>
              <a:rPr lang="en-US" sz="3000" b="0" i="1" dirty="0"/>
              <a:t>and HPV cancers. </a:t>
            </a:r>
            <a:br>
              <a:rPr lang="en-US" sz="3000" b="0" i="1" dirty="0"/>
            </a:br>
            <a:r>
              <a:rPr lang="en-US" sz="3000" b="0" i="1" dirty="0" smtClean="0"/>
              <a:t>HPV </a:t>
            </a:r>
            <a:r>
              <a:rPr lang="en-US" sz="3000" b="0" i="1" dirty="0"/>
              <a:t>vaccine </a:t>
            </a:r>
            <a:r>
              <a:rPr lang="en-US" sz="3000" b="0" i="1" dirty="0" smtClean="0"/>
              <a:t>information and recommendations, as well as HPV vaccine safety and impact, </a:t>
            </a:r>
            <a:r>
              <a:rPr lang="en-US" sz="3000" b="0" i="1" dirty="0"/>
              <a:t>are </a:t>
            </a:r>
            <a:r>
              <a:rPr lang="en-US" sz="3000" b="0" i="1" dirty="0" smtClean="0"/>
              <a:t>reviewed</a:t>
            </a:r>
            <a:r>
              <a:rPr lang="en-US" sz="3000" b="0" i="1" dirty="0"/>
              <a:t>. </a:t>
            </a:r>
            <a:endParaRPr lang="en-US" sz="3000" b="0" i="1" dirty="0" smtClean="0"/>
          </a:p>
          <a:p>
            <a:pPr marL="0" indent="0" algn="ctr">
              <a:buNone/>
            </a:pPr>
            <a:r>
              <a:rPr lang="en-US" sz="3000" b="0" i="1" dirty="0" smtClean="0"/>
              <a:t/>
            </a:r>
            <a:br>
              <a:rPr lang="en-US" sz="3000" b="0" i="1" dirty="0" smtClean="0"/>
            </a:br>
            <a:r>
              <a:rPr lang="en-US" sz="3000" b="0" i="1" dirty="0" smtClean="0"/>
              <a:t>The </a:t>
            </a:r>
            <a:r>
              <a:rPr lang="en-US" sz="3000" b="0" i="1" dirty="0"/>
              <a:t>presentation </a:t>
            </a:r>
            <a:r>
              <a:rPr lang="en-US" sz="3000" b="0" i="1" dirty="0" smtClean="0"/>
              <a:t>also provides </a:t>
            </a:r>
            <a:r>
              <a:rPr lang="en-US" sz="3000" b="0" i="1" dirty="0"/>
              <a:t>evidence-based suggestions for successful HPV vaccine </a:t>
            </a:r>
            <a:r>
              <a:rPr lang="en-US" sz="3000" b="0" i="1" dirty="0" smtClean="0"/>
              <a:t>communication with patients and their parents, </a:t>
            </a:r>
            <a:r>
              <a:rPr lang="en-US" sz="3000" b="0" i="1" dirty="0"/>
              <a:t>as well as the current HPV vaccine communication resources available from CDC.</a:t>
            </a:r>
          </a:p>
          <a:p>
            <a:pPr marL="0" indent="0">
              <a:buNone/>
            </a:pPr>
            <a:endParaRPr lang="en-US" dirty="0"/>
          </a:p>
        </p:txBody>
      </p:sp>
    </p:spTree>
    <p:extLst>
      <p:ext uri="{BB962C8B-B14F-4D97-AF65-F5344CB8AC3E}">
        <p14:creationId xmlns:p14="http://schemas.microsoft.com/office/powerpoint/2010/main" val="3611714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smtClean="0"/>
              <a:t>HPV Vaccine Safety Data Sources</a:t>
            </a:r>
            <a:endParaRPr lang="en-US" sz="4000"/>
          </a:p>
        </p:txBody>
      </p:sp>
      <p:sp>
        <p:nvSpPr>
          <p:cNvPr id="3" name="Content Placeholder 2"/>
          <p:cNvSpPr>
            <a:spLocks noGrp="1"/>
          </p:cNvSpPr>
          <p:nvPr>
            <p:ph idx="1"/>
          </p:nvPr>
        </p:nvSpPr>
        <p:spPr/>
        <p:txBody>
          <a:bodyPr>
            <a:normAutofit fontScale="70000" lnSpcReduction="20000"/>
          </a:bodyPr>
          <a:lstStyle/>
          <a:p>
            <a:r>
              <a:rPr lang="en-US" sz="4000" smtClean="0"/>
              <a:t>Post-licensure safety data (VAERS)</a:t>
            </a:r>
            <a:r>
              <a:rPr lang="en-US" sz="4000" baseline="30000" smtClean="0"/>
              <a:t>1</a:t>
            </a:r>
          </a:p>
          <a:p>
            <a:r>
              <a:rPr lang="en-US" sz="4000" smtClean="0"/>
              <a:t>Post-licensure observational comparative studies (VSD)</a:t>
            </a:r>
            <a:r>
              <a:rPr lang="en-US" sz="4000" baseline="30000" smtClean="0"/>
              <a:t>2</a:t>
            </a:r>
          </a:p>
          <a:p>
            <a:r>
              <a:rPr lang="en-US" sz="4000" smtClean="0"/>
              <a:t>Ongoing monitoring by CDC and FDA</a:t>
            </a:r>
          </a:p>
          <a:p>
            <a:r>
              <a:rPr lang="en-US" sz="4000"/>
              <a:t>Post-licensure commitments from manufacturers</a:t>
            </a:r>
          </a:p>
          <a:p>
            <a:pPr lvl="1"/>
            <a:r>
              <a:rPr lang="en-US" sz="3200" b="0" smtClean="0"/>
              <a:t>Vaccine </a:t>
            </a:r>
            <a:r>
              <a:rPr lang="en-US" sz="3200" b="0"/>
              <a:t>in pregnancy registries</a:t>
            </a:r>
          </a:p>
          <a:p>
            <a:pPr lvl="1"/>
            <a:r>
              <a:rPr lang="en-US" sz="3200" b="0"/>
              <a:t>Long term follow-up in Nordic countries</a:t>
            </a:r>
          </a:p>
          <a:p>
            <a:r>
              <a:rPr lang="en-US" sz="4000"/>
              <a:t>Official reviews</a:t>
            </a:r>
          </a:p>
          <a:p>
            <a:pPr lvl="1"/>
            <a:r>
              <a:rPr lang="en-US" b="0"/>
              <a:t>WHO’s Global Advisory Committee on Vaccine Safety </a:t>
            </a:r>
            <a:r>
              <a:rPr lang="en-US" b="0" baseline="30000" smtClean="0"/>
              <a:t>3</a:t>
            </a:r>
            <a:endParaRPr lang="en-US" b="0" baseline="30000"/>
          </a:p>
          <a:p>
            <a:pPr lvl="1"/>
            <a:r>
              <a:rPr lang="en-US" b="0" smtClean="0"/>
              <a:t>Institute </a:t>
            </a:r>
            <a:r>
              <a:rPr lang="en-US" b="0"/>
              <a:t>of Medicine’s report on adverse effects and vaccines, </a:t>
            </a:r>
            <a:r>
              <a:rPr lang="en-US" b="0" smtClean="0"/>
              <a:t>2011</a:t>
            </a:r>
            <a:r>
              <a:rPr lang="en-US" b="0" baseline="30000" smtClean="0"/>
              <a:t>4</a:t>
            </a:r>
            <a:endParaRPr lang="en-US" b="0" baseline="30000"/>
          </a:p>
        </p:txBody>
      </p:sp>
      <p:sp>
        <p:nvSpPr>
          <p:cNvPr id="4" name="TextBox 3"/>
          <p:cNvSpPr txBox="1"/>
          <p:nvPr/>
        </p:nvSpPr>
        <p:spPr>
          <a:xfrm>
            <a:off x="0" y="6150114"/>
            <a:ext cx="6629400" cy="707886"/>
          </a:xfrm>
          <a:prstGeom prst="rect">
            <a:avLst/>
          </a:prstGeom>
          <a:noFill/>
        </p:spPr>
        <p:txBody>
          <a:bodyPr wrap="square" rtlCol="0">
            <a:spAutoFit/>
          </a:bodyPr>
          <a:lstStyle/>
          <a:p>
            <a:r>
              <a:rPr lang="en-US" sz="1000" baseline="30000" dirty="0" smtClean="0">
                <a:solidFill>
                  <a:schemeClr val="accent1">
                    <a:lumMod val="50000"/>
                  </a:schemeClr>
                </a:solidFill>
              </a:rPr>
              <a:t>1</a:t>
            </a:r>
            <a:r>
              <a:rPr lang="en-US" sz="1000" dirty="0" smtClean="0">
                <a:solidFill>
                  <a:schemeClr val="accent1">
                    <a:lumMod val="50000"/>
                  </a:schemeClr>
                </a:solidFill>
              </a:rPr>
              <a:t>Vaccine Adverse Events Reporting System, http</a:t>
            </a:r>
            <a:r>
              <a:rPr lang="en-US" sz="1000" dirty="0">
                <a:solidFill>
                  <a:schemeClr val="accent1">
                    <a:lumMod val="50000"/>
                  </a:schemeClr>
                </a:solidFill>
              </a:rPr>
              <a:t>://</a:t>
            </a:r>
            <a:r>
              <a:rPr lang="en-US" sz="1000" dirty="0" smtClean="0">
                <a:solidFill>
                  <a:schemeClr val="accent1">
                    <a:lumMod val="50000"/>
                  </a:schemeClr>
                </a:solidFill>
              </a:rPr>
              <a:t>vaers.hhs.gov/index</a:t>
            </a:r>
          </a:p>
          <a:p>
            <a:r>
              <a:rPr lang="en-US" sz="1000" baseline="30000" dirty="0" smtClean="0">
                <a:solidFill>
                  <a:schemeClr val="accent1">
                    <a:lumMod val="50000"/>
                  </a:schemeClr>
                </a:solidFill>
              </a:rPr>
              <a:t>2</a:t>
            </a:r>
            <a:r>
              <a:rPr lang="en-US" sz="1000" dirty="0" smtClean="0">
                <a:solidFill>
                  <a:schemeClr val="accent1">
                    <a:lumMod val="50000"/>
                  </a:schemeClr>
                </a:solidFill>
              </a:rPr>
              <a:t>Vaccine </a:t>
            </a:r>
            <a:r>
              <a:rPr lang="en-US" sz="1000" dirty="0">
                <a:solidFill>
                  <a:schemeClr val="accent1">
                    <a:lumMod val="50000"/>
                  </a:schemeClr>
                </a:solidFill>
              </a:rPr>
              <a:t>Safety Datalink, http://www.cdc.gov/vaccinesafety/Activities/VSD.html</a:t>
            </a:r>
            <a:endParaRPr lang="en-US" sz="1000" dirty="0" smtClean="0">
              <a:solidFill>
                <a:schemeClr val="accent1">
                  <a:lumMod val="50000"/>
                </a:schemeClr>
              </a:solidFill>
            </a:endParaRPr>
          </a:p>
          <a:p>
            <a:r>
              <a:rPr lang="en-US" sz="1000" baseline="30000" dirty="0" smtClean="0">
                <a:solidFill>
                  <a:schemeClr val="accent1">
                    <a:lumMod val="50000"/>
                  </a:schemeClr>
                </a:solidFill>
              </a:rPr>
              <a:t>3</a:t>
            </a:r>
            <a:r>
              <a:rPr lang="en-US" sz="1000" dirty="0" smtClean="0">
                <a:solidFill>
                  <a:schemeClr val="accent1">
                    <a:lumMod val="50000"/>
                  </a:schemeClr>
                </a:solidFill>
              </a:rPr>
              <a:t>http</a:t>
            </a:r>
            <a:r>
              <a:rPr lang="en-US" sz="1000" dirty="0">
                <a:solidFill>
                  <a:schemeClr val="accent1">
                    <a:lumMod val="50000"/>
                  </a:schemeClr>
                </a:solidFill>
              </a:rPr>
              <a:t>://www.who.int/vaccine_safety/Jun_2009/en/</a:t>
            </a:r>
          </a:p>
          <a:p>
            <a:r>
              <a:rPr lang="en-US" sz="1000" baseline="30000" dirty="0" smtClean="0">
                <a:solidFill>
                  <a:schemeClr val="accent1">
                    <a:lumMod val="50000"/>
                  </a:schemeClr>
                </a:solidFill>
              </a:rPr>
              <a:t>4</a:t>
            </a:r>
            <a:r>
              <a:rPr lang="en-US" sz="1000" dirty="0" smtClean="0">
                <a:solidFill>
                  <a:schemeClr val="accent1">
                    <a:lumMod val="50000"/>
                  </a:schemeClr>
                </a:solidFill>
              </a:rPr>
              <a:t>http</a:t>
            </a:r>
            <a:r>
              <a:rPr lang="en-US" sz="1000" dirty="0">
                <a:solidFill>
                  <a:schemeClr val="accent1">
                    <a:lumMod val="50000"/>
                  </a:schemeClr>
                </a:solidFill>
              </a:rPr>
              <a:t>://</a:t>
            </a:r>
            <a:r>
              <a:rPr lang="en-US" sz="1000" dirty="0" smtClean="0">
                <a:solidFill>
                  <a:schemeClr val="accent1">
                    <a:lumMod val="50000"/>
                  </a:schemeClr>
                </a:solidFill>
              </a:rPr>
              <a:t>www.iom.edu/Reports/2011/Adverse-Effects-of-Vaccines-Evidence-and-Causality.aspx</a:t>
            </a:r>
            <a:endParaRPr lang="en-US" sz="1000" dirty="0">
              <a:solidFill>
                <a:schemeClr val="accent1">
                  <a:lumMod val="50000"/>
                </a:schemeClr>
              </a:solidFill>
            </a:endParaRPr>
          </a:p>
        </p:txBody>
      </p:sp>
    </p:spTree>
    <p:extLst>
      <p:ext uri="{BB962C8B-B14F-4D97-AF65-F5344CB8AC3E}">
        <p14:creationId xmlns:p14="http://schemas.microsoft.com/office/powerpoint/2010/main" val="335050911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HPV Vaccine Safety Monitoring</a:t>
            </a:r>
            <a:endParaRPr lang="en-US"/>
          </a:p>
        </p:txBody>
      </p:sp>
      <p:sp>
        <p:nvSpPr>
          <p:cNvPr id="5" name="Content Placeholder 4"/>
          <p:cNvSpPr>
            <a:spLocks noGrp="1"/>
          </p:cNvSpPr>
          <p:nvPr>
            <p:ph idx="1"/>
          </p:nvPr>
        </p:nvSpPr>
        <p:spPr>
          <a:xfrm>
            <a:off x="457200" y="1600200"/>
            <a:ext cx="8229600" cy="4724400"/>
          </a:xfrm>
        </p:spPr>
        <p:txBody>
          <a:bodyPr>
            <a:normAutofit fontScale="77500" lnSpcReduction="20000"/>
          </a:bodyPr>
          <a:lstStyle/>
          <a:p>
            <a:pPr marL="0" indent="0">
              <a:buNone/>
            </a:pPr>
            <a:r>
              <a:rPr lang="en-US" dirty="0" smtClean="0"/>
              <a:t>The </a:t>
            </a:r>
            <a:r>
              <a:rPr lang="en-US" dirty="0"/>
              <a:t>Vaccine Adverse Event Reporting System (</a:t>
            </a:r>
            <a:r>
              <a:rPr lang="en-US" dirty="0" smtClean="0"/>
              <a:t>VAERS)</a:t>
            </a:r>
          </a:p>
          <a:p>
            <a:pPr lvl="1"/>
            <a:r>
              <a:rPr lang="en-US" b="0" dirty="0"/>
              <a:t>A</a:t>
            </a:r>
            <a:r>
              <a:rPr lang="en-US" b="0" dirty="0" smtClean="0"/>
              <a:t>n </a:t>
            </a:r>
            <a:r>
              <a:rPr lang="en-US" b="0" dirty="0"/>
              <a:t>early warning public health system where people can report adverse health events following vaccination, that helps CDC and FDA detect possible new, unexpected, or increased trends in reported adverse </a:t>
            </a:r>
            <a:r>
              <a:rPr lang="en-US" b="0" dirty="0" smtClean="0"/>
              <a:t>events</a:t>
            </a:r>
          </a:p>
          <a:p>
            <a:pPr marL="457200" lvl="1" indent="0">
              <a:buNone/>
            </a:pPr>
            <a:endParaRPr lang="en-US" sz="1500" b="0" dirty="0"/>
          </a:p>
          <a:p>
            <a:pPr marL="0" indent="0">
              <a:buNone/>
            </a:pPr>
            <a:r>
              <a:rPr lang="en-US" dirty="0" smtClean="0"/>
              <a:t>The Vaccine Safety Datalink (VSD) </a:t>
            </a:r>
          </a:p>
          <a:p>
            <a:pPr lvl="1"/>
            <a:r>
              <a:rPr lang="en-US" b="0" dirty="0" smtClean="0"/>
              <a:t>Collaboration between CDC and several healthcare organizations which uses de-identified health records to monitor and evaluate adverse events following vaccination</a:t>
            </a:r>
          </a:p>
          <a:p>
            <a:pPr marL="457200" lvl="1" indent="0">
              <a:buNone/>
            </a:pPr>
            <a:endParaRPr lang="en-US" sz="1500" b="0" dirty="0" smtClean="0"/>
          </a:p>
          <a:p>
            <a:pPr marL="0" indent="0">
              <a:buNone/>
            </a:pPr>
            <a:r>
              <a:rPr lang="en-US" dirty="0" smtClean="0"/>
              <a:t>The </a:t>
            </a:r>
            <a:r>
              <a:rPr lang="en-US" dirty="0"/>
              <a:t>Clinical Immunization Safety Assessment (CISA) </a:t>
            </a:r>
            <a:endParaRPr lang="en-US" dirty="0" smtClean="0"/>
          </a:p>
          <a:p>
            <a:pPr lvl="1"/>
            <a:r>
              <a:rPr lang="en-US" b="0" dirty="0" smtClean="0"/>
              <a:t>Collaboration between CDC and several medical research centers in the United States to conduct research to understand how adverse events might be caused by vaccines</a:t>
            </a:r>
            <a:endParaRPr lang="en-US" b="0" dirty="0"/>
          </a:p>
        </p:txBody>
      </p:sp>
      <p:sp>
        <p:nvSpPr>
          <p:cNvPr id="2" name="TextBox 1"/>
          <p:cNvSpPr txBox="1"/>
          <p:nvPr/>
        </p:nvSpPr>
        <p:spPr>
          <a:xfrm>
            <a:off x="0" y="6611779"/>
            <a:ext cx="4572000" cy="246221"/>
          </a:xfrm>
          <a:prstGeom prst="rect">
            <a:avLst/>
          </a:prstGeom>
          <a:noFill/>
        </p:spPr>
        <p:txBody>
          <a:bodyPr wrap="square" rtlCol="0">
            <a:spAutoFit/>
          </a:bodyPr>
          <a:lstStyle/>
          <a:p>
            <a:r>
              <a:rPr lang="en-US" sz="1000" dirty="0">
                <a:solidFill>
                  <a:schemeClr val="tx1">
                    <a:lumMod val="50000"/>
                    <a:lumOff val="50000"/>
                  </a:schemeClr>
                </a:solidFill>
              </a:rPr>
              <a:t>http://www.cdc.gov/vaccinesafety/vaccines/HPV/Index.html#monitor</a:t>
            </a:r>
          </a:p>
        </p:txBody>
      </p:sp>
    </p:spTree>
    <p:extLst>
      <p:ext uri="{BB962C8B-B14F-4D97-AF65-F5344CB8AC3E}">
        <p14:creationId xmlns:p14="http://schemas.microsoft.com/office/powerpoint/2010/main" val="266981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pPr eaLnBrk="1" hangingPunct="1"/>
            <a:r>
              <a:rPr lang="en-US" sz="3600" smtClean="0"/>
              <a:t>HPV Vaccine </a:t>
            </a:r>
            <a:r>
              <a:rPr lang="en-US" sz="3600"/>
              <a:t>S</a:t>
            </a:r>
            <a:r>
              <a:rPr lang="en-US" sz="3600" smtClean="0"/>
              <a:t>afety Monitoring: VAERS</a:t>
            </a:r>
          </a:p>
        </p:txBody>
      </p:sp>
      <p:sp>
        <p:nvSpPr>
          <p:cNvPr id="5017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spcBef>
                <a:spcPct val="0"/>
              </a:spcBef>
            </a:pPr>
            <a:r>
              <a:rPr lang="en-US" smtClean="0">
                <a:solidFill>
                  <a:schemeClr val="bg2">
                    <a:lumMod val="50000"/>
                  </a:schemeClr>
                </a:solidFill>
                <a:latin typeface="+mj-lt"/>
                <a:cs typeface="Calibri" pitchFamily="34" charset="0"/>
              </a:rPr>
              <a:t>No new safety concerns have been identified in post-licensure vaccine safety surveillance among male or female recipients of HPV4 vaccine</a:t>
            </a:r>
          </a:p>
          <a:p>
            <a:pPr lvl="1">
              <a:spcBef>
                <a:spcPts val="600"/>
              </a:spcBef>
            </a:pPr>
            <a:r>
              <a:rPr lang="en-US" b="0" smtClean="0">
                <a:solidFill>
                  <a:schemeClr val="bg2">
                    <a:lumMod val="50000"/>
                  </a:schemeClr>
                </a:solidFill>
                <a:latin typeface="+mj-lt"/>
                <a:cs typeface="Calibri" pitchFamily="34" charset="0"/>
              </a:rPr>
              <a:t>Among </a:t>
            </a:r>
            <a:r>
              <a:rPr lang="en-US" b="0">
                <a:solidFill>
                  <a:schemeClr val="bg2">
                    <a:lumMod val="50000"/>
                  </a:schemeClr>
                </a:solidFill>
                <a:latin typeface="+mj-lt"/>
                <a:cs typeface="Calibri" pitchFamily="34" charset="0"/>
              </a:rPr>
              <a:t>the 7.9% of reports </a:t>
            </a:r>
            <a:r>
              <a:rPr lang="en-US" b="0" smtClean="0">
                <a:solidFill>
                  <a:schemeClr val="bg2">
                    <a:lumMod val="50000"/>
                  </a:schemeClr>
                </a:solidFill>
                <a:latin typeface="+mj-lt"/>
                <a:cs typeface="Calibri" pitchFamily="34" charset="0"/>
              </a:rPr>
              <a:t>coded </a:t>
            </a:r>
            <a:r>
              <a:rPr lang="en-US" b="0">
                <a:solidFill>
                  <a:schemeClr val="bg2">
                    <a:lumMod val="50000"/>
                  </a:schemeClr>
                </a:solidFill>
                <a:latin typeface="+mj-lt"/>
                <a:cs typeface="Calibri" pitchFamily="34" charset="0"/>
              </a:rPr>
              <a:t>as “serious</a:t>
            </a:r>
            <a:r>
              <a:rPr lang="en-US" b="0" smtClean="0">
                <a:solidFill>
                  <a:schemeClr val="bg2">
                    <a:lumMod val="50000"/>
                  </a:schemeClr>
                </a:solidFill>
                <a:latin typeface="+mj-lt"/>
                <a:cs typeface="Calibri" pitchFamily="34" charset="0"/>
              </a:rPr>
              <a:t>”,  </a:t>
            </a:r>
            <a:r>
              <a:rPr lang="en-US" b="0">
                <a:solidFill>
                  <a:schemeClr val="bg2">
                    <a:lumMod val="50000"/>
                  </a:schemeClr>
                </a:solidFill>
                <a:latin typeface="+mj-lt"/>
                <a:cs typeface="Calibri" pitchFamily="34" charset="0"/>
              </a:rPr>
              <a:t>most frequently cited </a:t>
            </a:r>
            <a:r>
              <a:rPr lang="en-US" b="0" smtClean="0">
                <a:solidFill>
                  <a:schemeClr val="bg2">
                    <a:lumMod val="50000"/>
                  </a:schemeClr>
                </a:solidFill>
                <a:latin typeface="+mj-lt"/>
                <a:cs typeface="Calibri" pitchFamily="34" charset="0"/>
              </a:rPr>
              <a:t> </a:t>
            </a:r>
            <a:r>
              <a:rPr lang="en-US" b="0">
                <a:solidFill>
                  <a:schemeClr val="bg2">
                    <a:lumMod val="50000"/>
                  </a:schemeClr>
                </a:solidFill>
                <a:latin typeface="+mj-lt"/>
                <a:cs typeface="Calibri" pitchFamily="34" charset="0"/>
              </a:rPr>
              <a:t>are headache, nausea, vomiting, fatigue, dizziness, syncope, </a:t>
            </a:r>
            <a:r>
              <a:rPr lang="en-US" b="0" smtClean="0">
                <a:solidFill>
                  <a:schemeClr val="bg2">
                    <a:lumMod val="50000"/>
                  </a:schemeClr>
                </a:solidFill>
                <a:latin typeface="+mj-lt"/>
                <a:cs typeface="Calibri" pitchFamily="34" charset="0"/>
              </a:rPr>
              <a:t>generalized weakness </a:t>
            </a:r>
          </a:p>
          <a:p>
            <a:pPr marL="457200" lvl="1" indent="0">
              <a:spcBef>
                <a:spcPts val="600"/>
              </a:spcBef>
              <a:buNone/>
            </a:pPr>
            <a:endParaRPr lang="en-US" sz="1300" b="0">
              <a:solidFill>
                <a:schemeClr val="bg2">
                  <a:lumMod val="50000"/>
                </a:schemeClr>
              </a:solidFill>
              <a:latin typeface="+mj-lt"/>
              <a:cs typeface="Calibri" pitchFamily="34" charset="0"/>
            </a:endParaRPr>
          </a:p>
          <a:p>
            <a:pPr>
              <a:spcBef>
                <a:spcPct val="0"/>
              </a:spcBef>
            </a:pPr>
            <a:r>
              <a:rPr lang="en-US" smtClean="0">
                <a:solidFill>
                  <a:schemeClr val="bg2">
                    <a:lumMod val="50000"/>
                  </a:schemeClr>
                </a:solidFill>
                <a:latin typeface="+mj-lt"/>
                <a:cs typeface="Calibri" pitchFamily="34" charset="0"/>
              </a:rPr>
              <a:t>Syncope continues </a:t>
            </a:r>
            <a:r>
              <a:rPr lang="en-US">
                <a:solidFill>
                  <a:schemeClr val="bg2">
                    <a:lumMod val="50000"/>
                  </a:schemeClr>
                </a:solidFill>
                <a:latin typeface="+mj-lt"/>
                <a:cs typeface="Calibri" pitchFamily="34" charset="0"/>
              </a:rPr>
              <a:t>to </a:t>
            </a:r>
            <a:r>
              <a:rPr lang="en-US" smtClean="0">
                <a:solidFill>
                  <a:schemeClr val="bg2">
                    <a:lumMod val="50000"/>
                  </a:schemeClr>
                </a:solidFill>
                <a:latin typeface="+mj-lt"/>
                <a:cs typeface="Calibri" pitchFamily="34" charset="0"/>
              </a:rPr>
              <a:t>be a frequently reported adverse event following immunization among adolescents</a:t>
            </a:r>
          </a:p>
          <a:p>
            <a:pPr lvl="1" eaLnBrk="1" hangingPunct="1">
              <a:spcBef>
                <a:spcPts val="576"/>
              </a:spcBef>
            </a:pPr>
            <a:r>
              <a:rPr lang="en-US" b="0" smtClean="0">
                <a:solidFill>
                  <a:schemeClr val="bg2">
                    <a:lumMod val="50000"/>
                  </a:schemeClr>
                </a:solidFill>
                <a:latin typeface="+mj-lt"/>
                <a:cs typeface="Calibri" pitchFamily="34" charset="0"/>
              </a:rPr>
              <a:t>Adherence to a 15-minute observation period after vaccination is encouraged</a:t>
            </a:r>
          </a:p>
        </p:txBody>
      </p:sp>
      <p:sp>
        <p:nvSpPr>
          <p:cNvPr id="5" name="Slide Number Placeholder 2"/>
          <p:cNvSpPr txBox="1">
            <a:spLocks/>
          </p:cNvSpPr>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32</a:t>
            </a:fld>
            <a:endParaRPr lang="en-US" sz="1400" b="1" smtClean="0">
              <a:solidFill>
                <a:srgbClr val="4B4B4B"/>
              </a:solidFill>
            </a:endParaRPr>
          </a:p>
        </p:txBody>
      </p:sp>
      <p:sp>
        <p:nvSpPr>
          <p:cNvPr id="6" name="TextBox 5"/>
          <p:cNvSpPr txBox="1"/>
          <p:nvPr/>
        </p:nvSpPr>
        <p:spPr>
          <a:xfrm>
            <a:off x="0" y="6611779"/>
            <a:ext cx="4572000" cy="246221"/>
          </a:xfrm>
          <a:prstGeom prst="rect">
            <a:avLst/>
          </a:prstGeom>
          <a:noFill/>
        </p:spPr>
        <p:txBody>
          <a:bodyPr wrap="square" rtlCol="0">
            <a:spAutoFit/>
          </a:bodyPr>
          <a:lstStyle/>
          <a:p>
            <a:r>
              <a:rPr lang="en-US" sz="1000" dirty="0">
                <a:solidFill>
                  <a:schemeClr val="tx1">
                    <a:lumMod val="50000"/>
                    <a:lumOff val="50000"/>
                  </a:schemeClr>
                </a:solidFill>
              </a:rPr>
              <a:t>http://www.cdc.gov/vaccinesafety/vaccines/HPV/Index.html#monitor</a:t>
            </a:r>
          </a:p>
        </p:txBody>
      </p:sp>
    </p:spTree>
    <p:extLst>
      <p:ext uri="{BB962C8B-B14F-4D97-AF65-F5344CB8AC3E}">
        <p14:creationId xmlns:p14="http://schemas.microsoft.com/office/powerpoint/2010/main" val="4055594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mtClean="0"/>
              <a:t>Trends in Total and Serious Female HPV4 Vaccine Reports to VAERS by Year, June 2006 – March 2013 (N=21,194)</a:t>
            </a:r>
            <a:endParaRPr lang="en-US"/>
          </a:p>
        </p:txBody>
      </p:sp>
      <p:pic>
        <p:nvPicPr>
          <p:cNvPr id="454658"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val="0"/>
              </a:ext>
            </a:extLst>
          </a:blip>
          <a:srcRect/>
          <a:stretch/>
        </p:blipFill>
        <p:spPr bwMode="auto">
          <a:xfrm>
            <a:off x="450272" y="1723292"/>
            <a:ext cx="8243456" cy="432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611779"/>
            <a:ext cx="6477000" cy="246221"/>
          </a:xfrm>
          <a:prstGeom prst="rect">
            <a:avLst/>
          </a:prstGeom>
          <a:noFill/>
        </p:spPr>
        <p:txBody>
          <a:bodyPr wrap="square" rtlCol="0">
            <a:spAutoFit/>
          </a:bodyPr>
          <a:lstStyle/>
          <a:p>
            <a:r>
              <a:rPr lang="en-US" sz="1000" dirty="0" smtClean="0">
                <a:solidFill>
                  <a:schemeClr val="accent1">
                    <a:lumMod val="50000"/>
                  </a:schemeClr>
                </a:solidFill>
              </a:rPr>
              <a:t>MMWR 2013;62:591-595</a:t>
            </a:r>
            <a:endParaRPr lang="en-US" sz="1000" dirty="0">
              <a:solidFill>
                <a:schemeClr val="accent1">
                  <a:lumMod val="50000"/>
                </a:schemeClr>
              </a:solidFill>
            </a:endParaRPr>
          </a:p>
        </p:txBody>
      </p:sp>
      <p:sp>
        <p:nvSpPr>
          <p:cNvPr id="6" name="Slide Number Placeholder 2"/>
          <p:cNvSpPr txBox="1">
            <a:spLocks/>
          </p:cNvSpPr>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33</a:t>
            </a:fld>
            <a:endParaRPr lang="en-US" sz="1400" b="1" smtClean="0">
              <a:solidFill>
                <a:srgbClr val="4B4B4B"/>
              </a:solidFill>
            </a:endParaRPr>
          </a:p>
        </p:txBody>
      </p:sp>
    </p:spTree>
    <p:extLst>
      <p:ext uri="{BB962C8B-B14F-4D97-AF65-F5344CB8AC3E}">
        <p14:creationId xmlns:p14="http://schemas.microsoft.com/office/powerpoint/2010/main" val="283511374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HPV4 Rapid Cycle Analysis Results:</a:t>
            </a:r>
            <a:br>
              <a:rPr lang="en-US" smtClean="0"/>
            </a:br>
            <a:r>
              <a:rPr lang="en-US" smtClean="0"/>
              <a:t>Vaccine Safety </a:t>
            </a:r>
            <a:r>
              <a:rPr lang="en-US" err="1" smtClean="0"/>
              <a:t>Datalink</a:t>
            </a:r>
            <a:endParaRPr lang="en-US"/>
          </a:p>
        </p:txBody>
      </p:sp>
      <p:sp>
        <p:nvSpPr>
          <p:cNvPr id="5" name="Content Placeholder 4"/>
          <p:cNvSpPr>
            <a:spLocks noGrp="1"/>
          </p:cNvSpPr>
          <p:nvPr>
            <p:ph idx="1"/>
          </p:nvPr>
        </p:nvSpPr>
        <p:spPr/>
        <p:txBody>
          <a:bodyPr>
            <a:normAutofit fontScale="77500" lnSpcReduction="20000"/>
          </a:bodyPr>
          <a:lstStyle/>
          <a:p>
            <a:pPr>
              <a:lnSpc>
                <a:spcPct val="120000"/>
              </a:lnSpc>
              <a:spcBef>
                <a:spcPts val="600"/>
              </a:spcBef>
            </a:pPr>
            <a:r>
              <a:rPr lang="en-US" smtClean="0"/>
              <a:t>VSD active surveillance of HPV4 among females confirmed no significant risk for any of the pre-specified adverse events after vaccination</a:t>
            </a:r>
          </a:p>
          <a:p>
            <a:pPr lvl="1">
              <a:lnSpc>
                <a:spcPct val="120000"/>
              </a:lnSpc>
              <a:spcBef>
                <a:spcPts val="600"/>
              </a:spcBef>
            </a:pPr>
            <a:r>
              <a:rPr lang="en-US" b="0" smtClean="0"/>
              <a:t>GBS, seizures, syncope, appendicitis, stroke, venous thromboembolism, and other allergic reactions</a:t>
            </a:r>
          </a:p>
          <a:p>
            <a:pPr lvl="1">
              <a:lnSpc>
                <a:spcPct val="120000"/>
              </a:lnSpc>
              <a:spcBef>
                <a:spcPts val="600"/>
              </a:spcBef>
            </a:pPr>
            <a:r>
              <a:rPr lang="en-US" b="0" smtClean="0"/>
              <a:t>Additional study is needed for a possible non-statistical association between HPV4 and venous thromboembolism</a:t>
            </a:r>
            <a:endParaRPr lang="en-US" sz="1000" b="0"/>
          </a:p>
          <a:p>
            <a:pPr>
              <a:lnSpc>
                <a:spcPct val="120000"/>
              </a:lnSpc>
              <a:spcBef>
                <a:spcPts val="600"/>
              </a:spcBef>
            </a:pPr>
            <a:r>
              <a:rPr lang="en-US" smtClean="0"/>
              <a:t>No increase in rate of anaphylaxis following HPV4 as compared to previous VSD studies</a:t>
            </a:r>
          </a:p>
          <a:p>
            <a:pPr>
              <a:lnSpc>
                <a:spcPct val="120000"/>
              </a:lnSpc>
              <a:spcBef>
                <a:spcPts val="600"/>
              </a:spcBef>
            </a:pPr>
            <a:r>
              <a:rPr lang="en-US" smtClean="0"/>
              <a:t>Extended follow-up for GBS and stroke among females 9-26 years of age found no increased risk</a:t>
            </a:r>
          </a:p>
          <a:p>
            <a:pPr lvl="1">
              <a:lnSpc>
                <a:spcPct val="90000"/>
              </a:lnSpc>
              <a:buNone/>
            </a:pPr>
            <a:endParaRPr lang="en-US"/>
          </a:p>
        </p:txBody>
      </p:sp>
      <p:sp>
        <p:nvSpPr>
          <p:cNvPr id="7" name="Text Placeholder 6"/>
          <p:cNvSpPr>
            <a:spLocks noGrp="1"/>
          </p:cNvSpPr>
          <p:nvPr>
            <p:ph type="body" sz="quarter" idx="4294967295"/>
          </p:nvPr>
        </p:nvSpPr>
        <p:spPr>
          <a:xfrm>
            <a:off x="0" y="6248400"/>
            <a:ext cx="6400800" cy="609600"/>
          </a:xfrm>
        </p:spPr>
        <p:txBody>
          <a:bodyPr>
            <a:noAutofit/>
          </a:bodyPr>
          <a:lstStyle/>
          <a:p>
            <a:pPr marL="0" indent="0">
              <a:spcBef>
                <a:spcPct val="50000"/>
              </a:spcBef>
              <a:buNone/>
            </a:pPr>
            <a:r>
              <a:rPr lang="en-US" sz="1000" b="0" dirty="0">
                <a:solidFill>
                  <a:schemeClr val="tx1">
                    <a:lumMod val="50000"/>
                    <a:lumOff val="50000"/>
                  </a:schemeClr>
                </a:solidFill>
              </a:rPr>
              <a:t>Markowitz L, ACIP presentation, June </a:t>
            </a:r>
            <a:r>
              <a:rPr lang="en-US" sz="1000" b="0" dirty="0" smtClean="0">
                <a:solidFill>
                  <a:schemeClr val="tx1">
                    <a:lumMod val="50000"/>
                    <a:lumOff val="50000"/>
                  </a:schemeClr>
                </a:solidFill>
              </a:rPr>
              <a:t>2013</a:t>
            </a:r>
          </a:p>
          <a:p>
            <a:pPr marL="0" indent="0">
              <a:spcBef>
                <a:spcPct val="50000"/>
              </a:spcBef>
              <a:buNone/>
            </a:pPr>
            <a:r>
              <a:rPr lang="en-US" sz="1000" b="0" dirty="0" smtClean="0">
                <a:solidFill>
                  <a:schemeClr val="tx1">
                    <a:lumMod val="50000"/>
                    <a:lumOff val="50000"/>
                  </a:schemeClr>
                </a:solidFill>
              </a:rPr>
              <a:t>Gee J et al,  Monitoring the safety of quadrivalent human papillomavirus vaccine:  findings from the Vaccine Safety Datalink.  Vaccine 2011;29:8279-8284.</a:t>
            </a:r>
            <a:endParaRPr lang="en-US" sz="1000" b="0" dirty="0">
              <a:solidFill>
                <a:schemeClr val="tx1">
                  <a:lumMod val="50000"/>
                  <a:lumOff val="50000"/>
                </a:schemeClr>
              </a:solidFill>
            </a:endParaRPr>
          </a:p>
        </p:txBody>
      </p:sp>
    </p:spTree>
    <p:extLst>
      <p:ext uri="{BB962C8B-B14F-4D97-AF65-F5344CB8AC3E}">
        <p14:creationId xmlns:p14="http://schemas.microsoft.com/office/powerpoint/2010/main" val="79842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200" smtClean="0"/>
              <a:t>Institute of Medicine Report</a:t>
            </a:r>
            <a:br>
              <a:rPr lang="en-US" sz="3200" smtClean="0"/>
            </a:br>
            <a:r>
              <a:rPr lang="en-US" sz="3200" i="1"/>
              <a:t>Adverse Effects of Vaccines: Evidence and </a:t>
            </a:r>
            <a:r>
              <a:rPr lang="en-US" sz="3200" i="1" smtClean="0"/>
              <a:t>Causality</a:t>
            </a:r>
            <a:endParaRPr lang="en-US" sz="3200"/>
          </a:p>
        </p:txBody>
      </p:sp>
      <p:sp>
        <p:nvSpPr>
          <p:cNvPr id="3" name="Content Placeholder 2"/>
          <p:cNvSpPr>
            <a:spLocks noGrp="1"/>
          </p:cNvSpPr>
          <p:nvPr>
            <p:ph idx="1"/>
          </p:nvPr>
        </p:nvSpPr>
        <p:spPr/>
        <p:txBody>
          <a:bodyPr>
            <a:normAutofit lnSpcReduction="10000"/>
          </a:bodyPr>
          <a:lstStyle/>
          <a:p>
            <a:r>
              <a:rPr lang="en-US" smtClean="0"/>
              <a:t>IOM reviewed possible associations between adverse health events and eight vaccines</a:t>
            </a:r>
          </a:p>
          <a:p>
            <a:pPr lvl="2"/>
            <a:r>
              <a:rPr lang="en-US" b="0" smtClean="0"/>
              <a:t>Evidence “favors acceptance” of a causal relationship between HPV vaccine and anaphylaxis (yeast and latex components)</a:t>
            </a:r>
          </a:p>
          <a:p>
            <a:pPr lvl="2"/>
            <a:r>
              <a:rPr lang="en-US" b="0" smtClean="0"/>
              <a:t>Evidence “convincingly supports” a causal relationship between the injection of a vaccine and syncope</a:t>
            </a:r>
          </a:p>
          <a:p>
            <a:pPr lvl="1"/>
            <a:r>
              <a:rPr lang="en-US" smtClean="0"/>
              <a:t>Inadequate evidence was found for causal relationships between HPV vaccination and 12 other specific health events studied</a:t>
            </a:r>
            <a:endParaRPr lang="en-US"/>
          </a:p>
        </p:txBody>
      </p:sp>
      <p:sp>
        <p:nvSpPr>
          <p:cNvPr id="4" name="TextBox 3"/>
          <p:cNvSpPr txBox="1"/>
          <p:nvPr/>
        </p:nvSpPr>
        <p:spPr>
          <a:xfrm>
            <a:off x="1" y="6457890"/>
            <a:ext cx="5486399" cy="400110"/>
          </a:xfrm>
          <a:prstGeom prst="rect">
            <a:avLst/>
          </a:prstGeom>
          <a:noFill/>
        </p:spPr>
        <p:txBody>
          <a:bodyPr wrap="square" rtlCol="0">
            <a:spAutoFit/>
          </a:bodyPr>
          <a:lstStyle>
            <a:defPPr>
              <a:defRPr lang="en-US"/>
            </a:defPPr>
            <a:lvl1pPr>
              <a:defRPr sz="1100">
                <a:solidFill>
                  <a:schemeClr val="tx1">
                    <a:lumMod val="50000"/>
                    <a:lumOff val="50000"/>
                  </a:schemeClr>
                </a:solidFill>
              </a:defRPr>
            </a:lvl1pPr>
          </a:lstStyle>
          <a:p>
            <a:r>
              <a:rPr lang="en-US" sz="1000" dirty="0">
                <a:solidFill>
                  <a:schemeClr val="accent1">
                    <a:lumMod val="50000"/>
                  </a:schemeClr>
                </a:solidFill>
              </a:rPr>
              <a:t>Institute of Medicine. Adverse Effects of Vaccines: Evidence and </a:t>
            </a:r>
            <a:r>
              <a:rPr lang="en-US" sz="1000" dirty="0" smtClean="0">
                <a:solidFill>
                  <a:schemeClr val="accent1">
                    <a:lumMod val="50000"/>
                  </a:schemeClr>
                </a:solidFill>
              </a:rPr>
              <a:t>Causality. Washington DC. The National Academies Press, 2012.</a:t>
            </a:r>
            <a:endParaRPr lang="en-US" sz="1000" dirty="0">
              <a:solidFill>
                <a:schemeClr val="accent1">
                  <a:lumMod val="50000"/>
                </a:schemeClr>
              </a:solidFill>
            </a:endParaRPr>
          </a:p>
        </p:txBody>
      </p:sp>
    </p:spTree>
    <p:extLst>
      <p:ext uri="{BB962C8B-B14F-4D97-AF65-F5344CB8AC3E}">
        <p14:creationId xmlns:p14="http://schemas.microsoft.com/office/powerpoint/2010/main" val="150419917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Inadvertent Administration </a:t>
            </a:r>
            <a:br>
              <a:rPr lang="en-US" smtClean="0"/>
            </a:br>
            <a:r>
              <a:rPr lang="en-US" smtClean="0"/>
              <a:t>of HPV Vaccine during Pregnancy</a:t>
            </a:r>
            <a:endParaRPr lang="en-US"/>
          </a:p>
        </p:txBody>
      </p:sp>
      <p:sp>
        <p:nvSpPr>
          <p:cNvPr id="3" name="Content Placeholder 2"/>
          <p:cNvSpPr>
            <a:spLocks noGrp="1"/>
          </p:cNvSpPr>
          <p:nvPr>
            <p:ph idx="1"/>
          </p:nvPr>
        </p:nvSpPr>
        <p:spPr>
          <a:xfrm>
            <a:off x="457200" y="1600200"/>
            <a:ext cx="8305800" cy="4525963"/>
          </a:xfrm>
        </p:spPr>
        <p:txBody>
          <a:bodyPr>
            <a:noAutofit/>
          </a:bodyPr>
          <a:lstStyle/>
          <a:p>
            <a:pPr>
              <a:spcBef>
                <a:spcPts val="600"/>
              </a:spcBef>
            </a:pPr>
            <a:r>
              <a:rPr lang="en-US" sz="2600" dirty="0" smtClean="0">
                <a:solidFill>
                  <a:schemeClr val="bg2">
                    <a:lumMod val="50000"/>
                  </a:schemeClr>
                </a:solidFill>
                <a:latin typeface="+mj-lt"/>
              </a:rPr>
              <a:t>No safety concerns* raised by HPV4  in pregnancy registry </a:t>
            </a:r>
          </a:p>
          <a:p>
            <a:pPr>
              <a:spcBef>
                <a:spcPts val="600"/>
              </a:spcBef>
            </a:pPr>
            <a:r>
              <a:rPr lang="en-US" sz="2600" dirty="0" smtClean="0">
                <a:solidFill>
                  <a:schemeClr val="bg2">
                    <a:lumMod val="50000"/>
                  </a:schemeClr>
                </a:solidFill>
                <a:latin typeface="+mj-lt"/>
              </a:rPr>
              <a:t>CDC/FDA continue to monitor </a:t>
            </a:r>
            <a:r>
              <a:rPr lang="en-US" sz="2600" dirty="0">
                <a:solidFill>
                  <a:schemeClr val="bg2">
                    <a:lumMod val="50000"/>
                  </a:schemeClr>
                </a:solidFill>
                <a:latin typeface="+mj-lt"/>
              </a:rPr>
              <a:t>the safety of </a:t>
            </a:r>
            <a:r>
              <a:rPr lang="en-US" sz="2600" dirty="0" smtClean="0">
                <a:solidFill>
                  <a:schemeClr val="bg2">
                    <a:lumMod val="50000"/>
                  </a:schemeClr>
                </a:solidFill>
                <a:latin typeface="+mj-lt"/>
              </a:rPr>
              <a:t>HPV vaccine, </a:t>
            </a:r>
            <a:r>
              <a:rPr lang="en-US" sz="2600" dirty="0">
                <a:solidFill>
                  <a:schemeClr val="bg2">
                    <a:lumMod val="50000"/>
                  </a:schemeClr>
                </a:solidFill>
                <a:latin typeface="+mj-lt"/>
              </a:rPr>
              <a:t>including reports in pregnant </a:t>
            </a:r>
            <a:r>
              <a:rPr lang="en-US" sz="2600" dirty="0" smtClean="0">
                <a:solidFill>
                  <a:schemeClr val="bg2">
                    <a:lumMod val="50000"/>
                  </a:schemeClr>
                </a:solidFill>
                <a:latin typeface="+mj-lt"/>
              </a:rPr>
              <a:t>women through VAERS </a:t>
            </a:r>
          </a:p>
          <a:p>
            <a:pPr>
              <a:spcBef>
                <a:spcPts val="600"/>
              </a:spcBef>
            </a:pPr>
            <a:r>
              <a:rPr lang="en-US" sz="2600" dirty="0" smtClean="0">
                <a:solidFill>
                  <a:schemeClr val="bg2">
                    <a:lumMod val="50000"/>
                  </a:schemeClr>
                </a:solidFill>
                <a:latin typeface="+mj-lt"/>
              </a:rPr>
              <a:t>A </a:t>
            </a:r>
            <a:r>
              <a:rPr lang="en-US" sz="2600" dirty="0">
                <a:solidFill>
                  <a:schemeClr val="bg2">
                    <a:lumMod val="50000"/>
                  </a:schemeClr>
                </a:solidFill>
                <a:latin typeface="+mj-lt"/>
              </a:rPr>
              <a:t>retrospective analysis of pregnancy-associated HPV4 VAERS reports is in progress (2005-2012)</a:t>
            </a:r>
          </a:p>
          <a:p>
            <a:pPr lvl="1">
              <a:spcBef>
                <a:spcPts val="600"/>
              </a:spcBef>
            </a:pPr>
            <a:r>
              <a:rPr lang="en-US" sz="2400" b="0" dirty="0">
                <a:solidFill>
                  <a:schemeClr val="bg2">
                    <a:lumMod val="50000"/>
                  </a:schemeClr>
                </a:solidFill>
                <a:latin typeface="+mj-lt"/>
              </a:rPr>
              <a:t>&gt;85% of reports were submitted from the Merck Pregnancy Registry so </a:t>
            </a:r>
            <a:r>
              <a:rPr lang="en-US" sz="2400" b="0" dirty="0" smtClean="0">
                <a:solidFill>
                  <a:schemeClr val="bg2">
                    <a:lumMod val="50000"/>
                  </a:schemeClr>
                </a:solidFill>
                <a:latin typeface="+mj-lt"/>
              </a:rPr>
              <a:t>anticipate </a:t>
            </a:r>
            <a:r>
              <a:rPr lang="en-US" sz="2400" b="0" dirty="0">
                <a:solidFill>
                  <a:schemeClr val="bg2">
                    <a:lumMod val="50000"/>
                  </a:schemeClr>
                </a:solidFill>
                <a:latin typeface="+mj-lt"/>
              </a:rPr>
              <a:t>a similar safety </a:t>
            </a:r>
            <a:r>
              <a:rPr lang="en-US" sz="2400" b="0" dirty="0" smtClean="0">
                <a:solidFill>
                  <a:schemeClr val="bg2">
                    <a:lumMod val="50000"/>
                  </a:schemeClr>
                </a:solidFill>
                <a:latin typeface="+mj-lt"/>
              </a:rPr>
              <a:t>profile</a:t>
            </a:r>
          </a:p>
          <a:p>
            <a:pPr>
              <a:spcBef>
                <a:spcPts val="600"/>
              </a:spcBef>
            </a:pPr>
            <a:r>
              <a:rPr lang="en-US" sz="2600" dirty="0" smtClean="0">
                <a:solidFill>
                  <a:schemeClr val="bg2">
                    <a:lumMod val="50000"/>
                  </a:schemeClr>
                </a:solidFill>
                <a:latin typeface="+mj-lt"/>
              </a:rPr>
              <a:t>For VSD, descriptive </a:t>
            </a:r>
            <a:r>
              <a:rPr lang="en-US" sz="2600" dirty="0">
                <a:solidFill>
                  <a:schemeClr val="bg2">
                    <a:lumMod val="50000"/>
                  </a:schemeClr>
                </a:solidFill>
                <a:latin typeface="+mj-lt"/>
              </a:rPr>
              <a:t>data </a:t>
            </a:r>
            <a:r>
              <a:rPr lang="en-US" sz="2600" dirty="0" smtClean="0">
                <a:solidFill>
                  <a:schemeClr val="bg2">
                    <a:lumMod val="50000"/>
                  </a:schemeClr>
                </a:solidFill>
                <a:latin typeface="+mj-lt"/>
              </a:rPr>
              <a:t>of </a:t>
            </a:r>
            <a:r>
              <a:rPr lang="en-US" sz="2600" dirty="0">
                <a:solidFill>
                  <a:schemeClr val="bg2">
                    <a:lumMod val="50000"/>
                  </a:schemeClr>
                </a:solidFill>
                <a:latin typeface="+mj-lt"/>
              </a:rPr>
              <a:t>adverse events following </a:t>
            </a:r>
            <a:r>
              <a:rPr lang="en-US" sz="2600" dirty="0" smtClean="0">
                <a:solidFill>
                  <a:schemeClr val="bg2">
                    <a:lumMod val="50000"/>
                  </a:schemeClr>
                </a:solidFill>
                <a:latin typeface="+mj-lt"/>
              </a:rPr>
              <a:t>inadvertent exposure </a:t>
            </a:r>
            <a:r>
              <a:rPr lang="en-US" sz="2600" dirty="0">
                <a:solidFill>
                  <a:schemeClr val="bg2">
                    <a:lumMod val="50000"/>
                  </a:schemeClr>
                </a:solidFill>
                <a:latin typeface="+mj-lt"/>
              </a:rPr>
              <a:t>to HPV4 during pregnancy by </a:t>
            </a:r>
            <a:r>
              <a:rPr lang="en-US" sz="2600" dirty="0" smtClean="0">
                <a:solidFill>
                  <a:schemeClr val="bg2">
                    <a:lumMod val="50000"/>
                  </a:schemeClr>
                </a:solidFill>
                <a:latin typeface="+mj-lt"/>
              </a:rPr>
              <a:t>2015</a:t>
            </a:r>
            <a:endParaRPr lang="en-US" sz="2600" dirty="0">
              <a:solidFill>
                <a:schemeClr val="bg2">
                  <a:lumMod val="50000"/>
                </a:schemeClr>
              </a:solidFill>
              <a:latin typeface="+mj-lt"/>
            </a:endParaRPr>
          </a:p>
        </p:txBody>
      </p:sp>
      <p:sp>
        <p:nvSpPr>
          <p:cNvPr id="9" name="TextBox 8"/>
          <p:cNvSpPr txBox="1"/>
          <p:nvPr/>
        </p:nvSpPr>
        <p:spPr>
          <a:xfrm>
            <a:off x="0" y="6406594"/>
            <a:ext cx="4724400" cy="451406"/>
          </a:xfrm>
          <a:prstGeom prst="rect">
            <a:avLst/>
          </a:prstGeom>
          <a:noFill/>
        </p:spPr>
        <p:txBody>
          <a:bodyPr wrap="square" rtlCol="0">
            <a:spAutoFit/>
          </a:bodyPr>
          <a:lstStyle/>
          <a:p>
            <a:pPr>
              <a:lnSpc>
                <a:spcPts val="1440"/>
              </a:lnSpc>
            </a:pPr>
            <a:r>
              <a:rPr lang="en-US" sz="1000" dirty="0" smtClean="0">
                <a:solidFill>
                  <a:schemeClr val="tx1">
                    <a:lumMod val="50000"/>
                    <a:lumOff val="50000"/>
                  </a:schemeClr>
                </a:solidFill>
              </a:rPr>
              <a:t>*death</a:t>
            </a:r>
            <a:r>
              <a:rPr lang="en-US" sz="1000" dirty="0">
                <a:solidFill>
                  <a:schemeClr val="tx1">
                    <a:lumMod val="50000"/>
                    <a:lumOff val="50000"/>
                  </a:schemeClr>
                </a:solidFill>
              </a:rPr>
              <a:t>, life-threatening illness, hospitalization, prolongation of existing hospitalization, persistent or significant disability, congenital malformations</a:t>
            </a:r>
          </a:p>
        </p:txBody>
      </p:sp>
      <p:sp>
        <p:nvSpPr>
          <p:cNvPr id="5" name="Slide Number Placeholder 2"/>
          <p:cNvSpPr txBox="1">
            <a:spLocks/>
          </p:cNvSpPr>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36</a:t>
            </a:fld>
            <a:endParaRPr lang="en-US" sz="1400" b="1" smtClean="0">
              <a:solidFill>
                <a:srgbClr val="4B4B4B"/>
              </a:solidFill>
            </a:endParaRPr>
          </a:p>
        </p:txBody>
      </p:sp>
    </p:spTree>
    <p:extLst>
      <p:ext uri="{BB962C8B-B14F-4D97-AF65-F5344CB8AC3E}">
        <p14:creationId xmlns:p14="http://schemas.microsoft.com/office/powerpoint/2010/main" val="337587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HPV Vaccine Impact</a:t>
            </a:r>
            <a:endParaRPr lang="en-US"/>
          </a:p>
        </p:txBody>
      </p:sp>
      <p:sp>
        <p:nvSpPr>
          <p:cNvPr id="3" name="Text Placeholder 2"/>
          <p:cNvSpPr>
            <a:spLocks noGrp="1"/>
          </p:cNvSpPr>
          <p:nvPr>
            <p:ph type="body" idx="1"/>
          </p:nvPr>
        </p:nvSpPr>
        <p:spPr/>
        <p:txBody>
          <a:bodyPr/>
          <a:lstStyle/>
          <a:p>
            <a:endParaRPr lang="en-US" smtClean="0"/>
          </a:p>
        </p:txBody>
      </p:sp>
    </p:spTree>
    <p:extLst>
      <p:ext uri="{BB962C8B-B14F-4D97-AF65-F5344CB8AC3E}">
        <p14:creationId xmlns:p14="http://schemas.microsoft.com/office/powerpoint/2010/main" val="4287058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a:lnSpc>
                <a:spcPct val="100000"/>
              </a:lnSpc>
              <a:defRPr/>
            </a:pPr>
            <a:r>
              <a:rPr lang="en-US" sz="4000" smtClean="0"/>
              <a:t>HPV Vaccine</a:t>
            </a:r>
            <a:br>
              <a:rPr lang="en-US" sz="4000" smtClean="0"/>
            </a:br>
            <a:r>
              <a:rPr lang="en-US" sz="4000" smtClean="0"/>
              <a:t>Duration of Immunity</a:t>
            </a:r>
          </a:p>
        </p:txBody>
      </p:sp>
      <p:sp>
        <p:nvSpPr>
          <p:cNvPr id="36867" name="Content Placeholder 2"/>
          <p:cNvSpPr>
            <a:spLocks noGrp="1"/>
          </p:cNvSpPr>
          <p:nvPr>
            <p:ph idx="1"/>
          </p:nvPr>
        </p:nvSpPr>
        <p:spPr/>
        <p:txBody>
          <a:bodyPr>
            <a:normAutofit/>
          </a:bodyPr>
          <a:lstStyle/>
          <a:p>
            <a:pPr>
              <a:defRPr/>
            </a:pPr>
            <a:r>
              <a:rPr lang="en-US"/>
              <a:t>S</a:t>
            </a:r>
            <a:r>
              <a:rPr lang="en-US" smtClean="0"/>
              <a:t>tudies </a:t>
            </a:r>
            <a:r>
              <a:rPr lang="en-US"/>
              <a:t>suggest that vaccine protection is </a:t>
            </a:r>
            <a:r>
              <a:rPr lang="en-US" smtClean="0"/>
              <a:t>long-lasting; no evidence of waning immunity</a:t>
            </a:r>
            <a:endParaRPr lang="en-US"/>
          </a:p>
          <a:p>
            <a:pPr lvl="1">
              <a:defRPr/>
            </a:pPr>
            <a:r>
              <a:rPr lang="en-US" sz="2800" b="0" smtClean="0"/>
              <a:t>Available evidence indicates protection for at least 8-10 years</a:t>
            </a:r>
          </a:p>
          <a:p>
            <a:pPr lvl="1">
              <a:defRPr/>
            </a:pPr>
            <a:r>
              <a:rPr lang="en-US" sz="2800" b="0" smtClean="0"/>
              <a:t>Multiple cohort studies are in progress to monitor the duration of immunity</a:t>
            </a:r>
          </a:p>
        </p:txBody>
      </p:sp>
      <p:sp>
        <p:nvSpPr>
          <p:cNvPr id="2" name="TextBox 1"/>
          <p:cNvSpPr txBox="1"/>
          <p:nvPr/>
        </p:nvSpPr>
        <p:spPr>
          <a:xfrm>
            <a:off x="0" y="6457890"/>
            <a:ext cx="6096000" cy="400110"/>
          </a:xfrm>
          <a:prstGeom prst="rect">
            <a:avLst/>
          </a:prstGeom>
          <a:noFill/>
        </p:spPr>
        <p:txBody>
          <a:bodyPr wrap="square" rtlCol="0">
            <a:spAutoFit/>
          </a:bodyPr>
          <a:lstStyle/>
          <a:p>
            <a:r>
              <a:rPr lang="en-US" sz="1000" dirty="0">
                <a:solidFill>
                  <a:schemeClr val="tx1">
                    <a:lumMod val="50000"/>
                    <a:lumOff val="50000"/>
                  </a:schemeClr>
                </a:solidFill>
              </a:rPr>
              <a:t>Romanowski B. Long term protection against cervical infection with the human papillomavirus: review of currently available vaccines. Hum Vaccin. 2011 Feb;7(2):161-9. </a:t>
            </a:r>
          </a:p>
        </p:txBody>
      </p:sp>
    </p:spTree>
    <p:extLst>
      <p:ext uri="{BB962C8B-B14F-4D97-AF65-F5344CB8AC3E}">
        <p14:creationId xmlns:p14="http://schemas.microsoft.com/office/powerpoint/2010/main" val="39564691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b="1" smtClean="0"/>
              <a:t>Monitoring Impact of HPV Vaccine </a:t>
            </a:r>
            <a:r>
              <a:rPr lang="en-US" sz="4000" b="1"/>
              <a:t>P</a:t>
            </a:r>
            <a:r>
              <a:rPr lang="en-US" sz="4000" b="1" smtClean="0"/>
              <a:t>rograms: HPV-associated Outcomes</a:t>
            </a:r>
            <a:endParaRPr lang="en-US" sz="4000" b="1"/>
          </a:p>
        </p:txBody>
      </p:sp>
      <p:sp>
        <p:nvSpPr>
          <p:cNvPr id="6" name="Slide Number Placeholder 2"/>
          <p:cNvSpPr>
            <a:spLocks noGrp="1"/>
          </p:cNvSpPr>
          <p:nvPr>
            <p:ph type="sldNum" sz="quarter" idx="4294967295"/>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39</a:t>
            </a:fld>
            <a:endParaRPr lang="en-US" sz="1400" b="1" smtClean="0">
              <a:solidFill>
                <a:srgbClr val="4B4B4B"/>
              </a:solidFill>
            </a:endParaRP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287379"/>
            <a:ext cx="8229600" cy="3151604"/>
          </a:xfrm>
        </p:spPr>
      </p:pic>
    </p:spTree>
    <p:extLst>
      <p:ext uri="{BB962C8B-B14F-4D97-AF65-F5344CB8AC3E}">
        <p14:creationId xmlns:p14="http://schemas.microsoft.com/office/powerpoint/2010/main" val="699662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pPr marL="514350" indent="-514350">
              <a:buFont typeface="+mj-lt"/>
              <a:buAutoNum type="arabicPeriod"/>
            </a:pPr>
            <a:r>
              <a:rPr lang="en-US" dirty="0"/>
              <a:t>Define the importance of HPV vaccination for cancer prevention and the rationale for vaccinating at ages 11 or 12.	</a:t>
            </a:r>
          </a:p>
          <a:p>
            <a:pPr marL="514350" indent="-514350">
              <a:buFont typeface="+mj-lt"/>
              <a:buAutoNum type="arabicPeriod"/>
            </a:pPr>
            <a:r>
              <a:rPr lang="en-US" dirty="0"/>
              <a:t>List the indications for HPV vaccine for girls and for boys.	</a:t>
            </a:r>
          </a:p>
          <a:p>
            <a:pPr marL="514350" indent="-514350">
              <a:buFont typeface="+mj-lt"/>
              <a:buAutoNum type="arabicPeriod"/>
            </a:pPr>
            <a:r>
              <a:rPr lang="en-US" dirty="0"/>
              <a:t>Provide useful and compelling information about HPV vaccine to parents to aid in making the decision to vaccinate.	</a:t>
            </a:r>
          </a:p>
          <a:p>
            <a:pPr marL="514350" indent="-514350">
              <a:buFont typeface="+mj-lt"/>
              <a:buAutoNum type="arabicPeriod"/>
            </a:pPr>
            <a:r>
              <a:rPr lang="en-US" dirty="0"/>
              <a:t>Locate resources relevant to current immunization practice.</a:t>
            </a:r>
          </a:p>
        </p:txBody>
      </p:sp>
    </p:spTree>
    <p:extLst>
      <p:ext uri="{BB962C8B-B14F-4D97-AF65-F5344CB8AC3E}">
        <p14:creationId xmlns:p14="http://schemas.microsoft.com/office/powerpoint/2010/main" val="1227696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HPV Vaccine Impact:</a:t>
            </a:r>
            <a:br>
              <a:rPr lang="en-US"/>
            </a:br>
            <a:r>
              <a:rPr lang="en-US" smtClean="0"/>
              <a:t>HPV Prevalence </a:t>
            </a:r>
            <a:r>
              <a:rPr lang="en-US"/>
              <a:t>Studies</a:t>
            </a:r>
          </a:p>
        </p:txBody>
      </p:sp>
      <p:sp>
        <p:nvSpPr>
          <p:cNvPr id="3" name="Content Placeholder 2"/>
          <p:cNvSpPr>
            <a:spLocks noGrp="1"/>
          </p:cNvSpPr>
          <p:nvPr>
            <p:ph idx="1"/>
          </p:nvPr>
        </p:nvSpPr>
        <p:spPr/>
        <p:txBody>
          <a:bodyPr>
            <a:noAutofit/>
          </a:bodyPr>
          <a:lstStyle/>
          <a:p>
            <a:r>
              <a:rPr lang="en-US" sz="2800"/>
              <a:t>NHANES Study</a:t>
            </a:r>
          </a:p>
          <a:p>
            <a:pPr lvl="1"/>
            <a:r>
              <a:rPr lang="en-US" sz="2200" b="0"/>
              <a:t>National Health and Nutrition Examination Survey (NHANES) data used to compare HPV prevalence before the start of the HPV vaccination program with prevalence from the first four years after vaccine introduction </a:t>
            </a:r>
          </a:p>
          <a:p>
            <a:pPr lvl="1"/>
            <a:r>
              <a:rPr lang="en-US" sz="2200" b="0"/>
              <a:t>In 14-19 year olds, vaccine-type HPV prevalence decreased 56 percent, from 11.5 percent in 2003-2006 to 5.1 percent in 2007-2010</a:t>
            </a:r>
          </a:p>
          <a:p>
            <a:pPr lvl="1"/>
            <a:r>
              <a:rPr lang="en-US" sz="2200" b="0"/>
              <a:t>Other age groups did not show a statistically significant difference over time</a:t>
            </a:r>
          </a:p>
          <a:p>
            <a:pPr lvl="1"/>
            <a:r>
              <a:rPr lang="en-US" sz="2200" b="0"/>
              <a:t>The research showed that vaccine effectiveness for prevention of infection was an estimated 82 </a:t>
            </a:r>
            <a:r>
              <a:rPr lang="en-US" sz="2200" b="0" smtClean="0"/>
              <a:t>percent</a:t>
            </a:r>
            <a:endParaRPr lang="en-US" sz="2200" b="0"/>
          </a:p>
        </p:txBody>
      </p:sp>
      <p:sp>
        <p:nvSpPr>
          <p:cNvPr id="4" name="TextBox 3"/>
          <p:cNvSpPr txBox="1"/>
          <p:nvPr/>
        </p:nvSpPr>
        <p:spPr>
          <a:xfrm>
            <a:off x="0" y="6442502"/>
            <a:ext cx="4724400" cy="415498"/>
          </a:xfrm>
          <a:prstGeom prst="rect">
            <a:avLst/>
          </a:prstGeom>
          <a:noFill/>
        </p:spPr>
        <p:txBody>
          <a:bodyPr wrap="square" rtlCol="0">
            <a:spAutoFit/>
          </a:bodyPr>
          <a:lstStyle/>
          <a:p>
            <a:r>
              <a:rPr lang="en-US" sz="1050" dirty="0" smtClean="0">
                <a:solidFill>
                  <a:schemeClr val="accent1">
                    <a:lumMod val="50000"/>
                  </a:schemeClr>
                </a:solidFill>
              </a:rPr>
              <a:t>Cummings </a:t>
            </a:r>
            <a:r>
              <a:rPr lang="en-US" sz="1050" dirty="0">
                <a:solidFill>
                  <a:schemeClr val="accent1">
                    <a:lumMod val="50000"/>
                  </a:schemeClr>
                </a:solidFill>
              </a:rPr>
              <a:t>T, Zimet GD, Brown D, et al. Reduction of HPV infections through vaccination among at-risk urban adolescents. Vaccine. 2012; 30:5496-5499</a:t>
            </a:r>
            <a:r>
              <a:rPr lang="en-US" sz="1050" dirty="0" smtClean="0">
                <a:solidFill>
                  <a:schemeClr val="accent1">
                    <a:lumMod val="50000"/>
                  </a:schemeClr>
                </a:solidFill>
              </a:rPr>
              <a:t>.</a:t>
            </a:r>
          </a:p>
        </p:txBody>
      </p:sp>
    </p:spTree>
    <p:extLst>
      <p:ext uri="{BB962C8B-B14F-4D97-AF65-F5344CB8AC3E}">
        <p14:creationId xmlns:p14="http://schemas.microsoft.com/office/powerpoint/2010/main" val="142995876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pPr>
              <a:lnSpc>
                <a:spcPct val="100000"/>
              </a:lnSpc>
            </a:pPr>
            <a:r>
              <a:rPr lang="en-US" sz="2900" dirty="0" smtClean="0">
                <a:cs typeface="Calibri" pitchFamily="34" charset="0"/>
              </a:rPr>
              <a:t>Prevalence of HPV 6, 11,16, 18* in </a:t>
            </a:r>
            <a:r>
              <a:rPr lang="en-US" sz="2900" dirty="0" err="1">
                <a:cs typeface="Calibri" pitchFamily="34" charset="0"/>
              </a:rPr>
              <a:t>C</a:t>
            </a:r>
            <a:r>
              <a:rPr lang="en-US" sz="2900" dirty="0" err="1" smtClean="0">
                <a:cs typeface="Calibri" pitchFamily="34" charset="0"/>
              </a:rPr>
              <a:t>ervicovaginal</a:t>
            </a:r>
            <a:r>
              <a:rPr lang="en-US" sz="2900" dirty="0" smtClean="0">
                <a:cs typeface="Calibri" pitchFamily="34" charset="0"/>
              </a:rPr>
              <a:t> </a:t>
            </a:r>
            <a:r>
              <a:rPr lang="en-US" sz="2900" dirty="0">
                <a:cs typeface="Calibri" pitchFamily="34" charset="0"/>
              </a:rPr>
              <a:t>S</a:t>
            </a:r>
            <a:r>
              <a:rPr lang="en-US" sz="2900" dirty="0" smtClean="0">
                <a:cs typeface="Calibri" pitchFamily="34" charset="0"/>
              </a:rPr>
              <a:t>wabs, </a:t>
            </a:r>
            <a:br>
              <a:rPr lang="en-US" sz="2900" dirty="0" smtClean="0">
                <a:cs typeface="Calibri" pitchFamily="34" charset="0"/>
              </a:rPr>
            </a:br>
            <a:r>
              <a:rPr lang="en-US" sz="2900" dirty="0" smtClean="0">
                <a:cs typeface="Calibri" pitchFamily="34" charset="0"/>
              </a:rPr>
              <a:t>by Age Group, NHANES, 2003-2006 and 2007-2010, U.S.</a:t>
            </a:r>
            <a:endParaRPr lang="en-US" sz="2900" dirty="0">
              <a:cs typeface="Calibri"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75242994"/>
              </p:ext>
            </p:extLst>
          </p:nvPr>
        </p:nvGraphicFramePr>
        <p:xfrm>
          <a:off x="457200" y="1600200"/>
          <a:ext cx="8229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1"/>
          </p:nvPr>
        </p:nvSpPr>
        <p:spPr>
          <a:xfrm>
            <a:off x="0" y="6248400"/>
            <a:ext cx="4114800" cy="609600"/>
          </a:xfrm>
          <a:prstGeom prst="rect">
            <a:avLst/>
          </a:prstGeom>
        </p:spPr>
        <p:txBody>
          <a:bodyPr>
            <a:normAutofit fontScale="92500"/>
          </a:bodyPr>
          <a:lstStyle/>
          <a:p>
            <a:pPr marL="0" indent="0">
              <a:spcBef>
                <a:spcPts val="0"/>
              </a:spcBef>
              <a:spcAft>
                <a:spcPts val="600"/>
              </a:spcAft>
            </a:pPr>
            <a:r>
              <a:rPr lang="en-US" sz="1000" b="0" dirty="0">
                <a:solidFill>
                  <a:schemeClr val="accent1">
                    <a:lumMod val="50000"/>
                  </a:schemeClr>
                </a:solidFill>
                <a:cs typeface="Arial" panose="020B0604020202020204" pitchFamily="34" charset="0"/>
              </a:rPr>
              <a:t>*weighted </a:t>
            </a:r>
            <a:r>
              <a:rPr lang="en-US" sz="1000" b="0" dirty="0" smtClean="0">
                <a:solidFill>
                  <a:schemeClr val="accent1">
                    <a:lumMod val="50000"/>
                  </a:schemeClr>
                </a:solidFill>
                <a:cs typeface="Arial" panose="020B0604020202020204" pitchFamily="34" charset="0"/>
              </a:rPr>
              <a:t>prevalence</a:t>
            </a:r>
          </a:p>
          <a:p>
            <a:pPr marL="0" indent="0">
              <a:spcBef>
                <a:spcPts val="0"/>
              </a:spcBef>
              <a:buNone/>
            </a:pPr>
            <a:r>
              <a:rPr lang="en-US" sz="1000" b="0" dirty="0" smtClean="0">
                <a:solidFill>
                  <a:schemeClr val="accent1">
                    <a:lumMod val="50000"/>
                  </a:schemeClr>
                </a:solidFill>
                <a:cs typeface="Arial" panose="020B0604020202020204" pitchFamily="34" charset="0"/>
              </a:rPr>
              <a:t>Markowitz, et al.  Reduction in HPV prevalence among young women following HPV vaccine introduction in the United States, NHANES, 2003-2010.  J Infect Dis 2103  </a:t>
            </a:r>
          </a:p>
        </p:txBody>
      </p:sp>
      <p:sp>
        <p:nvSpPr>
          <p:cNvPr id="2" name="TextBox 1"/>
          <p:cNvSpPr txBox="1"/>
          <p:nvPr/>
        </p:nvSpPr>
        <p:spPr>
          <a:xfrm>
            <a:off x="1828800" y="3761601"/>
            <a:ext cx="990600" cy="276999"/>
          </a:xfrm>
          <a:prstGeom prst="rect">
            <a:avLst/>
          </a:prstGeom>
          <a:noFill/>
        </p:spPr>
        <p:txBody>
          <a:bodyPr wrap="square" rtlCol="0">
            <a:spAutoFit/>
          </a:bodyPr>
          <a:lstStyle/>
          <a:p>
            <a:r>
              <a:rPr lang="en-US" sz="1200" b="1" dirty="0" smtClean="0">
                <a:solidFill>
                  <a:srgbClr val="C00000"/>
                </a:solidFill>
              </a:rPr>
              <a:t>56% decline </a:t>
            </a:r>
            <a:endParaRPr lang="en-US" sz="1200" b="1" dirty="0">
              <a:solidFill>
                <a:srgbClr val="C00000"/>
              </a:solidFill>
            </a:endParaRPr>
          </a:p>
        </p:txBody>
      </p:sp>
      <p:sp>
        <p:nvSpPr>
          <p:cNvPr id="8" name="Slide Number Placeholder 2"/>
          <p:cNvSpPr txBox="1">
            <a:spLocks/>
          </p:cNvSpPr>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41</a:t>
            </a:fld>
            <a:endParaRPr lang="en-US" sz="1400" b="1" dirty="0" smtClean="0">
              <a:solidFill>
                <a:srgbClr val="4B4B4B"/>
              </a:solidFill>
            </a:endParaRPr>
          </a:p>
        </p:txBody>
      </p:sp>
    </p:spTree>
    <p:extLst>
      <p:ext uri="{BB962C8B-B14F-4D97-AF65-F5344CB8AC3E}">
        <p14:creationId xmlns:p14="http://schemas.microsoft.com/office/powerpoint/2010/main" val="411196014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HPV Vaccine Impact:</a:t>
            </a:r>
            <a:br>
              <a:rPr lang="en-US"/>
            </a:br>
            <a:r>
              <a:rPr lang="en-US" smtClean="0"/>
              <a:t>HPV Prevalence Studies, continued</a:t>
            </a:r>
            <a:endParaRPr lang="en-US"/>
          </a:p>
        </p:txBody>
      </p:sp>
      <p:sp>
        <p:nvSpPr>
          <p:cNvPr id="3" name="Content Placeholder 2"/>
          <p:cNvSpPr>
            <a:spLocks noGrp="1"/>
          </p:cNvSpPr>
          <p:nvPr>
            <p:ph idx="1"/>
          </p:nvPr>
        </p:nvSpPr>
        <p:spPr/>
        <p:txBody>
          <a:bodyPr>
            <a:noAutofit/>
          </a:bodyPr>
          <a:lstStyle/>
          <a:p>
            <a:r>
              <a:rPr lang="en-US" sz="2800" dirty="0"/>
              <a:t>Clinic-Based Studies </a:t>
            </a:r>
          </a:p>
          <a:p>
            <a:pPr lvl="1"/>
            <a:r>
              <a:rPr lang="en-US" sz="2400" b="0" dirty="0"/>
              <a:t>Significant decrease from 24.0% to 5.3% in HPV vaccine type prevalence in at-risk sexually active females 14-17 years of age attending 3 urban primary care clinics from 1999-2005, compared to a similar group of women who attended the same 3 clinics in </a:t>
            </a:r>
            <a:r>
              <a:rPr lang="en-US" sz="2400" b="0" dirty="0" smtClean="0"/>
              <a:t>2010</a:t>
            </a:r>
            <a:endParaRPr lang="en-US" sz="2400" b="0" dirty="0"/>
          </a:p>
          <a:p>
            <a:pPr lvl="1"/>
            <a:r>
              <a:rPr lang="en-US" sz="2400" b="0" dirty="0"/>
              <a:t>Significant declines in vaccine type HPV prevalence in both vaccinated and unvaccinated women aged 13-26 years who attended primary care clinics from 2009-2010 compared to those from the pre-vaccine period (2006-2007)</a:t>
            </a:r>
          </a:p>
          <a:p>
            <a:pPr marL="0" indent="0">
              <a:buNone/>
            </a:pPr>
            <a:endParaRPr lang="en-US" sz="1400" dirty="0"/>
          </a:p>
        </p:txBody>
      </p:sp>
      <p:sp>
        <p:nvSpPr>
          <p:cNvPr id="4" name="TextBox 3"/>
          <p:cNvSpPr txBox="1"/>
          <p:nvPr/>
        </p:nvSpPr>
        <p:spPr>
          <a:xfrm>
            <a:off x="0" y="6442502"/>
            <a:ext cx="4724400" cy="415498"/>
          </a:xfrm>
          <a:prstGeom prst="rect">
            <a:avLst/>
          </a:prstGeom>
          <a:noFill/>
        </p:spPr>
        <p:txBody>
          <a:bodyPr wrap="square" rtlCol="0">
            <a:spAutoFit/>
          </a:bodyPr>
          <a:lstStyle/>
          <a:p>
            <a:r>
              <a:rPr lang="en-US" sz="1000" dirty="0" smtClean="0">
                <a:solidFill>
                  <a:schemeClr val="accent1">
                    <a:lumMod val="50000"/>
                  </a:schemeClr>
                </a:solidFill>
              </a:rPr>
              <a:t>Kahn </a:t>
            </a:r>
            <a:r>
              <a:rPr lang="en-US" sz="1000" dirty="0">
                <a:solidFill>
                  <a:schemeClr val="accent1">
                    <a:lumMod val="50000"/>
                  </a:schemeClr>
                </a:solidFill>
              </a:rPr>
              <a:t>JA, Brown DR, Ding L, et al. Vaccine-Type Human Papillomavirus and Evidence of Herd Protection After Vaccine Introduction.  Pediatrics. 2012; 130:249-56</a:t>
            </a:r>
            <a:r>
              <a:rPr lang="en-US" sz="1000" dirty="0" smtClean="0">
                <a:solidFill>
                  <a:schemeClr val="accent1">
                    <a:lumMod val="50000"/>
                  </a:schemeClr>
                </a:solidFill>
              </a:rPr>
              <a:t>.</a:t>
            </a:r>
            <a:endParaRPr lang="en-US" sz="1000" dirty="0">
              <a:solidFill>
                <a:schemeClr val="accent1">
                  <a:lumMod val="50000"/>
                </a:schemeClr>
              </a:solidFill>
            </a:endParaRPr>
          </a:p>
        </p:txBody>
      </p:sp>
    </p:spTree>
    <p:extLst>
      <p:ext uri="{BB962C8B-B14F-4D97-AF65-F5344CB8AC3E}">
        <p14:creationId xmlns:p14="http://schemas.microsoft.com/office/powerpoint/2010/main" val="43142435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4193" y="1501914"/>
            <a:ext cx="8815614" cy="892552"/>
          </a:xfrm>
          <a:prstGeom prst="rect">
            <a:avLst/>
          </a:prstGeom>
          <a:noFill/>
        </p:spPr>
        <p:txBody>
          <a:bodyPr wrap="square" rtlCol="0">
            <a:spAutoFit/>
          </a:bodyPr>
          <a:lstStyle/>
          <a:p>
            <a:pPr algn="ctr" defTabSz="914239"/>
            <a:r>
              <a:rPr lang="en-US" sz="2600" b="1">
                <a:solidFill>
                  <a:srgbClr val="722B79"/>
                </a:solidFill>
              </a:rPr>
              <a:t>Proportion of Australian born </a:t>
            </a:r>
            <a:r>
              <a:rPr lang="en-US" sz="2600" b="1" smtClean="0">
                <a:solidFill>
                  <a:srgbClr val="722B79"/>
                </a:solidFill>
              </a:rPr>
              <a:t>females and males diagnosed </a:t>
            </a:r>
            <a:r>
              <a:rPr lang="en-US" sz="2600" b="1">
                <a:solidFill>
                  <a:srgbClr val="722B79"/>
                </a:solidFill>
              </a:rPr>
              <a:t>as having genital warts at first visit, by age group, </a:t>
            </a:r>
            <a:r>
              <a:rPr lang="en-US" sz="2600" b="1" smtClean="0">
                <a:solidFill>
                  <a:srgbClr val="722B79"/>
                </a:solidFill>
              </a:rPr>
              <a:t> 2004-11</a:t>
            </a:r>
            <a:endParaRPr lang="en-US" sz="2600" b="1">
              <a:solidFill>
                <a:srgbClr val="722B79"/>
              </a:solidFill>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19750"/>
            <a:ext cx="4106323" cy="31238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5793" y="6457890"/>
            <a:ext cx="6578993" cy="400110"/>
          </a:xfrm>
          <a:prstGeom prst="rect">
            <a:avLst/>
          </a:prstGeom>
          <a:noFill/>
        </p:spPr>
        <p:txBody>
          <a:bodyPr wrap="square" rtlCol="0">
            <a:spAutoFit/>
          </a:bodyPr>
          <a:lstStyle/>
          <a:p>
            <a:pPr defTabSz="914239"/>
            <a:r>
              <a:rPr lang="da-DK" sz="1000" dirty="0">
                <a:solidFill>
                  <a:schemeClr val="accent1">
                    <a:lumMod val="50000"/>
                  </a:schemeClr>
                </a:solidFill>
              </a:rPr>
              <a:t>Ali, et al</a:t>
            </a:r>
            <a:r>
              <a:rPr lang="da-DK" sz="1000" dirty="0" smtClean="0">
                <a:solidFill>
                  <a:schemeClr val="accent1">
                    <a:lumMod val="50000"/>
                  </a:schemeClr>
                </a:solidFill>
              </a:rPr>
              <a:t>., Genital warts in young Australians five years into national human papillomavirus vaccination programme:  national surveillance data.   British Med J 2013;346:f2032</a:t>
            </a:r>
            <a:endParaRPr lang="da-DK" sz="1000" dirty="0">
              <a:solidFill>
                <a:schemeClr val="accent1">
                  <a:lumMod val="50000"/>
                </a:schemeClr>
              </a:solidFill>
            </a:endParaRPr>
          </a:p>
        </p:txBody>
      </p:sp>
      <p:pic>
        <p:nvPicPr>
          <p:cNvPr id="45261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635892" y="2844344"/>
            <a:ext cx="4038602" cy="3099256"/>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0957" y="2438400"/>
            <a:ext cx="3619500" cy="381000"/>
          </a:xfrm>
          <a:prstGeom prst="rect">
            <a:avLst/>
          </a:prstGeom>
          <a:noFill/>
        </p:spPr>
        <p:txBody>
          <a:bodyPr wrap="square" rtlCol="0">
            <a:spAutoFit/>
          </a:bodyPr>
          <a:lstStyle/>
          <a:p>
            <a:r>
              <a:rPr lang="en-US" b="1" smtClean="0">
                <a:solidFill>
                  <a:schemeClr val="tx1">
                    <a:lumMod val="50000"/>
                    <a:lumOff val="50000"/>
                  </a:schemeClr>
                </a:solidFill>
              </a:rPr>
              <a:t>Females</a:t>
            </a:r>
            <a:endParaRPr lang="en-US" b="1">
              <a:solidFill>
                <a:schemeClr val="tx1">
                  <a:lumMod val="50000"/>
                  <a:lumOff val="50000"/>
                </a:schemeClr>
              </a:solidFill>
            </a:endParaRPr>
          </a:p>
        </p:txBody>
      </p:sp>
      <p:sp>
        <p:nvSpPr>
          <p:cNvPr id="4" name="TextBox 3"/>
          <p:cNvSpPr txBox="1"/>
          <p:nvPr/>
        </p:nvSpPr>
        <p:spPr>
          <a:xfrm>
            <a:off x="4724399" y="2444234"/>
            <a:ext cx="3352801" cy="369332"/>
          </a:xfrm>
          <a:prstGeom prst="rect">
            <a:avLst/>
          </a:prstGeom>
          <a:noFill/>
        </p:spPr>
        <p:txBody>
          <a:bodyPr wrap="square" rtlCol="0">
            <a:spAutoFit/>
          </a:bodyPr>
          <a:lstStyle/>
          <a:p>
            <a:r>
              <a:rPr lang="en-US" b="1" smtClean="0">
                <a:solidFill>
                  <a:schemeClr val="tx1">
                    <a:lumMod val="50000"/>
                    <a:lumOff val="50000"/>
                  </a:schemeClr>
                </a:solidFill>
              </a:rPr>
              <a:t>Males</a:t>
            </a:r>
            <a:endParaRPr lang="en-US" b="1">
              <a:solidFill>
                <a:schemeClr val="tx1">
                  <a:lumMod val="50000"/>
                  <a:lumOff val="50000"/>
                </a:schemeClr>
              </a:solidFill>
            </a:endParaRPr>
          </a:p>
        </p:txBody>
      </p:sp>
      <p:sp>
        <p:nvSpPr>
          <p:cNvPr id="3" name="TextBox 2"/>
          <p:cNvSpPr txBox="1"/>
          <p:nvPr/>
        </p:nvSpPr>
        <p:spPr>
          <a:xfrm>
            <a:off x="457200" y="457199"/>
            <a:ext cx="8229601" cy="707886"/>
          </a:xfrm>
          <a:prstGeom prst="rect">
            <a:avLst/>
          </a:prstGeom>
          <a:noFill/>
        </p:spPr>
        <p:txBody>
          <a:bodyPr wrap="square" rtlCol="0">
            <a:spAutoFit/>
          </a:bodyPr>
          <a:lstStyle/>
          <a:p>
            <a:pPr algn="ctr" defTabSz="914239"/>
            <a:r>
              <a:rPr lang="en-US" sz="4000" b="1" smtClean="0">
                <a:solidFill>
                  <a:srgbClr val="BD4915"/>
                </a:solidFill>
              </a:rPr>
              <a:t>Impact of HPV vaccination in Australia</a:t>
            </a:r>
            <a:endParaRPr lang="en-US" sz="4000" b="1">
              <a:solidFill>
                <a:srgbClr val="BD4915"/>
              </a:solidFill>
            </a:endParaRPr>
          </a:p>
        </p:txBody>
      </p:sp>
      <p:sp>
        <p:nvSpPr>
          <p:cNvPr id="10" name="Slide Number Placeholder 2"/>
          <p:cNvSpPr txBox="1">
            <a:spLocks/>
          </p:cNvSpPr>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43</a:t>
            </a:fld>
            <a:endParaRPr lang="en-US" sz="1400" b="1" smtClean="0">
              <a:solidFill>
                <a:srgbClr val="4B4B4B"/>
              </a:solidFill>
            </a:endParaRPr>
          </a:p>
        </p:txBody>
      </p:sp>
    </p:spTree>
    <p:extLst>
      <p:ext uri="{BB962C8B-B14F-4D97-AF65-F5344CB8AC3E}">
        <p14:creationId xmlns:p14="http://schemas.microsoft.com/office/powerpoint/2010/main" val="165992788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en-US"/>
              <a:t>Impact of HPV Vaccine </a:t>
            </a:r>
            <a:br>
              <a:rPr lang="en-US"/>
            </a:br>
            <a:r>
              <a:rPr lang="en-US"/>
              <a:t>on HPV 16/18 </a:t>
            </a:r>
            <a:r>
              <a:rPr lang="en-US" smtClean="0"/>
              <a:t>Precancers</a:t>
            </a:r>
            <a:endParaRPr lang="en-US" sz="3200" smtClean="0"/>
          </a:p>
        </p:txBody>
      </p:sp>
      <p:sp>
        <p:nvSpPr>
          <p:cNvPr id="5017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a:spcBef>
                <a:spcPct val="0"/>
              </a:spcBef>
            </a:pPr>
            <a:r>
              <a:rPr lang="en-US" smtClean="0">
                <a:solidFill>
                  <a:schemeClr val="bg2">
                    <a:lumMod val="50000"/>
                  </a:schemeClr>
                </a:solidFill>
                <a:latin typeface="+mj-lt"/>
                <a:cs typeface="Calibri" pitchFamily="34" charset="0"/>
              </a:rPr>
              <a:t>CIN2+ cases women 18 to 31 years of age were reported from pathology laboratories in 5 states from 2008 to 2011</a:t>
            </a:r>
          </a:p>
          <a:p>
            <a:pPr lvl="1">
              <a:spcBef>
                <a:spcPct val="0"/>
              </a:spcBef>
            </a:pPr>
            <a:r>
              <a:rPr lang="en-US" b="0" smtClean="0">
                <a:solidFill>
                  <a:schemeClr val="bg2">
                    <a:lumMod val="50000"/>
                  </a:schemeClr>
                </a:solidFill>
                <a:latin typeface="+mj-lt"/>
                <a:cs typeface="Calibri" pitchFamily="34" charset="0"/>
              </a:rPr>
              <a:t>Of 5083 CIN2+ cases, 3855 had vaccination histories investigated, and 1900 had vaccine history documented</a:t>
            </a:r>
          </a:p>
          <a:p>
            <a:pPr marL="457200" lvl="1" indent="0">
              <a:spcBef>
                <a:spcPct val="0"/>
              </a:spcBef>
              <a:buNone/>
            </a:pPr>
            <a:endParaRPr lang="en-US" b="0" smtClean="0">
              <a:solidFill>
                <a:schemeClr val="bg2">
                  <a:lumMod val="50000"/>
                </a:schemeClr>
              </a:solidFill>
              <a:latin typeface="+mj-lt"/>
              <a:cs typeface="Calibri" pitchFamily="34" charset="0"/>
            </a:endParaRPr>
          </a:p>
          <a:p>
            <a:pPr>
              <a:spcBef>
                <a:spcPct val="0"/>
              </a:spcBef>
            </a:pPr>
            <a:r>
              <a:rPr lang="en-US" smtClean="0">
                <a:solidFill>
                  <a:schemeClr val="bg2">
                    <a:lumMod val="50000"/>
                  </a:schemeClr>
                </a:solidFill>
                <a:latin typeface="+mj-lt"/>
                <a:cs typeface="Calibri" pitchFamily="34" charset="0"/>
              </a:rPr>
              <a:t>Among women with CIN2+ who had started HPV vaccine more than 24 months before their Pap smear, there was a significant reduction in HPV 16/18-related lesions</a:t>
            </a:r>
          </a:p>
          <a:p>
            <a:pPr lvl="1">
              <a:spcBef>
                <a:spcPct val="0"/>
              </a:spcBef>
            </a:pPr>
            <a:r>
              <a:rPr lang="en-US" b="0" smtClean="0">
                <a:solidFill>
                  <a:schemeClr val="bg2">
                    <a:lumMod val="50000"/>
                  </a:schemeClr>
                </a:solidFill>
                <a:latin typeface="+mj-lt"/>
                <a:cs typeface="Calibri" pitchFamily="34" charset="0"/>
              </a:rPr>
              <a:t>These results suggest an early impact of the HPV vaccine on vaccine-type </a:t>
            </a:r>
            <a:r>
              <a:rPr lang="en-US" b="0" err="1" smtClean="0">
                <a:solidFill>
                  <a:schemeClr val="bg2">
                    <a:lumMod val="50000"/>
                  </a:schemeClr>
                </a:solidFill>
                <a:latin typeface="+mj-lt"/>
                <a:cs typeface="Calibri" pitchFamily="34" charset="0"/>
              </a:rPr>
              <a:t>precancers</a:t>
            </a:r>
            <a:endParaRPr lang="en-US" b="0" smtClean="0">
              <a:solidFill>
                <a:schemeClr val="bg2">
                  <a:lumMod val="50000"/>
                </a:schemeClr>
              </a:solidFill>
              <a:latin typeface="+mj-lt"/>
              <a:cs typeface="Calibri" pitchFamily="34" charset="0"/>
            </a:endParaRPr>
          </a:p>
          <a:p>
            <a:pPr>
              <a:spcBef>
                <a:spcPct val="0"/>
              </a:spcBef>
            </a:pPr>
            <a:endParaRPr lang="en-US" b="0" smtClean="0">
              <a:solidFill>
                <a:schemeClr val="bg2">
                  <a:lumMod val="50000"/>
                </a:schemeClr>
              </a:solidFill>
              <a:latin typeface="Calibri" pitchFamily="34" charset="0"/>
              <a:cs typeface="Calibri" pitchFamily="34" charset="0"/>
            </a:endParaRPr>
          </a:p>
          <a:p>
            <a:pPr eaLnBrk="1" hangingPunct="1">
              <a:spcBef>
                <a:spcPts val="1800"/>
              </a:spcBef>
            </a:pPr>
            <a:endParaRPr lang="en-US" sz="2150" smtClean="0"/>
          </a:p>
        </p:txBody>
      </p:sp>
      <p:sp>
        <p:nvSpPr>
          <p:cNvPr id="5" name="Slide Number Placeholder 2"/>
          <p:cNvSpPr txBox="1">
            <a:spLocks/>
          </p:cNvSpPr>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44</a:t>
            </a:fld>
            <a:endParaRPr lang="en-US" sz="1400" b="1" smtClean="0">
              <a:solidFill>
                <a:srgbClr val="4B4B4B"/>
              </a:solidFill>
            </a:endParaRPr>
          </a:p>
        </p:txBody>
      </p:sp>
      <p:sp>
        <p:nvSpPr>
          <p:cNvPr id="6" name="TextBox 5"/>
          <p:cNvSpPr txBox="1"/>
          <p:nvPr/>
        </p:nvSpPr>
        <p:spPr>
          <a:xfrm>
            <a:off x="0" y="6457890"/>
            <a:ext cx="6465277" cy="400110"/>
          </a:xfrm>
          <a:prstGeom prst="rect">
            <a:avLst/>
          </a:prstGeom>
          <a:noFill/>
        </p:spPr>
        <p:txBody>
          <a:bodyPr wrap="square" rtlCol="0">
            <a:spAutoFit/>
          </a:bodyPr>
          <a:lstStyle/>
          <a:p>
            <a:r>
              <a:rPr lang="en-US" sz="1000" dirty="0" smtClean="0">
                <a:solidFill>
                  <a:schemeClr val="accent1">
                    <a:lumMod val="50000"/>
                  </a:schemeClr>
                </a:solidFill>
              </a:rPr>
              <a:t>Powell S, </a:t>
            </a:r>
            <a:r>
              <a:rPr lang="en-US" sz="1000" dirty="0">
                <a:solidFill>
                  <a:schemeClr val="accent1">
                    <a:lumMod val="50000"/>
                  </a:schemeClr>
                </a:solidFill>
              </a:rPr>
              <a:t>et </a:t>
            </a:r>
            <a:r>
              <a:rPr lang="en-US" sz="1000" dirty="0" smtClean="0">
                <a:solidFill>
                  <a:schemeClr val="accent1">
                    <a:lumMod val="50000"/>
                  </a:schemeClr>
                </a:solidFill>
              </a:rPr>
              <a:t>al,  Impact of human papillomavirus (HPV) vaccination on HPV 16/18-related prevalence in precancerous cervical lesions.  Vaccine 2012;31:109-113</a:t>
            </a:r>
            <a:endParaRPr lang="en-US" sz="1000" dirty="0">
              <a:solidFill>
                <a:schemeClr val="accent1">
                  <a:lumMod val="50000"/>
                </a:schemeClr>
              </a:solidFill>
            </a:endParaRPr>
          </a:p>
        </p:txBody>
      </p:sp>
    </p:spTree>
    <p:extLst>
      <p:ext uri="{BB962C8B-B14F-4D97-AF65-F5344CB8AC3E}">
        <p14:creationId xmlns:p14="http://schemas.microsoft.com/office/powerpoint/2010/main" val="60357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1897093"/>
            <a:ext cx="4078513" cy="38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68057" y="4800600"/>
            <a:ext cx="762000" cy="307777"/>
          </a:xfrm>
          <a:prstGeom prst="rect">
            <a:avLst/>
          </a:prstGeom>
          <a:noFill/>
        </p:spPr>
        <p:txBody>
          <a:bodyPr wrap="square" rtlCol="0">
            <a:spAutoFit/>
          </a:bodyPr>
          <a:lstStyle/>
          <a:p>
            <a:r>
              <a:rPr lang="en-US" sz="1400"/>
              <a:t>10-14</a:t>
            </a:r>
          </a:p>
        </p:txBody>
      </p:sp>
      <p:sp>
        <p:nvSpPr>
          <p:cNvPr id="4" name="TextBox 3"/>
          <p:cNvSpPr txBox="1"/>
          <p:nvPr/>
        </p:nvSpPr>
        <p:spPr>
          <a:xfrm>
            <a:off x="3889829" y="4495800"/>
            <a:ext cx="762000" cy="307777"/>
          </a:xfrm>
          <a:prstGeom prst="rect">
            <a:avLst/>
          </a:prstGeom>
          <a:noFill/>
        </p:spPr>
        <p:txBody>
          <a:bodyPr wrap="square" rtlCol="0">
            <a:spAutoFit/>
          </a:bodyPr>
          <a:lstStyle/>
          <a:p>
            <a:r>
              <a:rPr lang="en-US" sz="1400" smtClean="0"/>
              <a:t>35-39</a:t>
            </a:r>
            <a:endParaRPr lang="en-US" sz="1400"/>
          </a:p>
        </p:txBody>
      </p:sp>
      <p:sp>
        <p:nvSpPr>
          <p:cNvPr id="5" name="TextBox 4"/>
          <p:cNvSpPr txBox="1"/>
          <p:nvPr/>
        </p:nvSpPr>
        <p:spPr>
          <a:xfrm>
            <a:off x="3886200" y="4287296"/>
            <a:ext cx="762000" cy="307777"/>
          </a:xfrm>
          <a:prstGeom prst="rect">
            <a:avLst/>
          </a:prstGeom>
          <a:noFill/>
        </p:spPr>
        <p:txBody>
          <a:bodyPr wrap="square" rtlCol="0">
            <a:spAutoFit/>
          </a:bodyPr>
          <a:lstStyle/>
          <a:p>
            <a:r>
              <a:rPr lang="en-US" sz="1400" smtClean="0">
                <a:solidFill>
                  <a:srgbClr val="C00000"/>
                </a:solidFill>
              </a:rPr>
              <a:t>15-19</a:t>
            </a:r>
            <a:endParaRPr lang="en-US" sz="1400">
              <a:solidFill>
                <a:srgbClr val="C00000"/>
              </a:solidFill>
            </a:endParaRPr>
          </a:p>
        </p:txBody>
      </p:sp>
      <p:sp>
        <p:nvSpPr>
          <p:cNvPr id="6" name="TextBox 5"/>
          <p:cNvSpPr txBox="1"/>
          <p:nvPr/>
        </p:nvSpPr>
        <p:spPr>
          <a:xfrm>
            <a:off x="3875314" y="3994306"/>
            <a:ext cx="645886" cy="307777"/>
          </a:xfrm>
          <a:prstGeom prst="rect">
            <a:avLst/>
          </a:prstGeom>
          <a:noFill/>
        </p:spPr>
        <p:txBody>
          <a:bodyPr wrap="square" rtlCol="0">
            <a:spAutoFit/>
          </a:bodyPr>
          <a:lstStyle/>
          <a:p>
            <a:r>
              <a:rPr lang="en-US" sz="1400" smtClean="0"/>
              <a:t>30-34</a:t>
            </a:r>
            <a:endParaRPr lang="en-US" sz="1400"/>
          </a:p>
        </p:txBody>
      </p:sp>
      <p:sp>
        <p:nvSpPr>
          <p:cNvPr id="7" name="TextBox 6"/>
          <p:cNvSpPr txBox="1"/>
          <p:nvPr/>
        </p:nvSpPr>
        <p:spPr>
          <a:xfrm>
            <a:off x="3849915" y="3686529"/>
            <a:ext cx="725714" cy="307777"/>
          </a:xfrm>
          <a:prstGeom prst="rect">
            <a:avLst/>
          </a:prstGeom>
          <a:noFill/>
        </p:spPr>
        <p:txBody>
          <a:bodyPr wrap="square" rtlCol="0">
            <a:spAutoFit/>
          </a:bodyPr>
          <a:lstStyle/>
          <a:p>
            <a:r>
              <a:rPr lang="en-US" sz="1400" smtClean="0"/>
              <a:t>25-29</a:t>
            </a:r>
            <a:endParaRPr lang="en-US" sz="1400"/>
          </a:p>
        </p:txBody>
      </p:sp>
      <p:sp>
        <p:nvSpPr>
          <p:cNvPr id="8" name="TextBox 7"/>
          <p:cNvSpPr txBox="1"/>
          <p:nvPr/>
        </p:nvSpPr>
        <p:spPr>
          <a:xfrm>
            <a:off x="3849914" y="3336699"/>
            <a:ext cx="645886" cy="307777"/>
          </a:xfrm>
          <a:prstGeom prst="rect">
            <a:avLst/>
          </a:prstGeom>
          <a:noFill/>
        </p:spPr>
        <p:txBody>
          <a:bodyPr wrap="square" rtlCol="0">
            <a:spAutoFit/>
          </a:bodyPr>
          <a:lstStyle/>
          <a:p>
            <a:r>
              <a:rPr lang="en-US" sz="1400" smtClean="0"/>
              <a:t>20-24</a:t>
            </a:r>
            <a:endParaRPr lang="en-US" sz="1400"/>
          </a:p>
        </p:txBody>
      </p:sp>
      <p:sp>
        <p:nvSpPr>
          <p:cNvPr id="9" name="TextBox 8"/>
          <p:cNvSpPr txBox="1"/>
          <p:nvPr/>
        </p:nvSpPr>
        <p:spPr>
          <a:xfrm>
            <a:off x="381001" y="1764268"/>
            <a:ext cx="400110" cy="2769250"/>
          </a:xfrm>
          <a:prstGeom prst="rect">
            <a:avLst/>
          </a:prstGeom>
          <a:noFill/>
        </p:spPr>
        <p:txBody>
          <a:bodyPr vert="vert270" wrap="square" rtlCol="0">
            <a:spAutoFit/>
          </a:bodyPr>
          <a:lstStyle/>
          <a:p>
            <a:r>
              <a:rPr lang="en-US" sz="1400"/>
              <a:t>Prevalence per 1000 Person-years</a:t>
            </a:r>
          </a:p>
        </p:txBody>
      </p:sp>
      <p:sp>
        <p:nvSpPr>
          <p:cNvPr id="10" name="TextBox 9"/>
          <p:cNvSpPr txBox="1"/>
          <p:nvPr/>
        </p:nvSpPr>
        <p:spPr>
          <a:xfrm>
            <a:off x="230415" y="304690"/>
            <a:ext cx="8683171" cy="1015663"/>
          </a:xfrm>
          <a:prstGeom prst="rect">
            <a:avLst/>
          </a:prstGeom>
          <a:noFill/>
        </p:spPr>
        <p:txBody>
          <a:bodyPr wrap="square" rtlCol="0">
            <a:spAutoFit/>
          </a:bodyPr>
          <a:lstStyle/>
          <a:p>
            <a:pPr algn="ctr"/>
            <a:r>
              <a:rPr lang="en-US" sz="3000" b="1" err="1" smtClean="0">
                <a:solidFill>
                  <a:srgbClr val="C7380B"/>
                </a:solidFill>
                <a:latin typeface="+mj-lt"/>
                <a:ea typeface="Calibri"/>
                <a:cs typeface="Times New Roman"/>
              </a:rPr>
              <a:t>Anogenital</a:t>
            </a:r>
            <a:r>
              <a:rPr lang="en-US" sz="3000" b="1" smtClean="0">
                <a:solidFill>
                  <a:srgbClr val="C7380B"/>
                </a:solidFill>
                <a:latin typeface="+mj-lt"/>
                <a:ea typeface="Calibri"/>
                <a:cs typeface="Times New Roman"/>
              </a:rPr>
              <a:t> Wart </a:t>
            </a:r>
            <a:r>
              <a:rPr lang="en-US" sz="3000" b="1">
                <a:solidFill>
                  <a:srgbClr val="C7380B"/>
                </a:solidFill>
                <a:latin typeface="+mj-lt"/>
                <a:ea typeface="Calibri"/>
                <a:cs typeface="Times New Roman"/>
              </a:rPr>
              <a:t>P</a:t>
            </a:r>
            <a:r>
              <a:rPr lang="en-US" sz="3000" b="1" smtClean="0">
                <a:solidFill>
                  <a:srgbClr val="C7380B"/>
                </a:solidFill>
                <a:latin typeface="+mj-lt"/>
                <a:ea typeface="Calibri"/>
                <a:cs typeface="Times New Roman"/>
              </a:rPr>
              <a:t>revalence </a:t>
            </a:r>
            <a:r>
              <a:rPr lang="en-US" sz="3000" b="1">
                <a:solidFill>
                  <a:srgbClr val="C7380B"/>
                </a:solidFill>
                <a:latin typeface="+mj-lt"/>
                <a:ea typeface="Calibri"/>
                <a:cs typeface="Times New Roman"/>
              </a:rPr>
              <a:t>per 1000 </a:t>
            </a:r>
            <a:r>
              <a:rPr lang="en-US" sz="3000" b="1" smtClean="0">
                <a:solidFill>
                  <a:srgbClr val="C7380B"/>
                </a:solidFill>
                <a:latin typeface="+mj-lt"/>
                <a:ea typeface="Calibri"/>
                <a:cs typeface="Times New Roman"/>
              </a:rPr>
              <a:t>person-years, </a:t>
            </a:r>
          </a:p>
          <a:p>
            <a:pPr algn="ctr"/>
            <a:r>
              <a:rPr lang="en-US" sz="3000" b="1" smtClean="0">
                <a:solidFill>
                  <a:srgbClr val="C7380B"/>
                </a:solidFill>
                <a:latin typeface="+mj-lt"/>
                <a:ea typeface="Calibri"/>
                <a:cs typeface="Times New Roman"/>
              </a:rPr>
              <a:t>US Private </a:t>
            </a:r>
            <a:r>
              <a:rPr lang="en-US" sz="3000" b="1">
                <a:solidFill>
                  <a:srgbClr val="C7380B"/>
                </a:solidFill>
                <a:latin typeface="+mj-lt"/>
                <a:ea typeface="Calibri"/>
                <a:cs typeface="Times New Roman"/>
              </a:rPr>
              <a:t>I</a:t>
            </a:r>
            <a:r>
              <a:rPr lang="en-US" sz="3000" b="1" smtClean="0">
                <a:solidFill>
                  <a:srgbClr val="C7380B"/>
                </a:solidFill>
                <a:latin typeface="+mj-lt"/>
                <a:ea typeface="Calibri"/>
                <a:cs typeface="Times New Roman"/>
              </a:rPr>
              <a:t>nsurance </a:t>
            </a:r>
            <a:r>
              <a:rPr lang="en-US" sz="3000" b="1">
                <a:solidFill>
                  <a:srgbClr val="C7380B"/>
                </a:solidFill>
                <a:latin typeface="+mj-lt"/>
                <a:ea typeface="Calibri"/>
                <a:cs typeface="Times New Roman"/>
              </a:rPr>
              <a:t>E</a:t>
            </a:r>
            <a:r>
              <a:rPr lang="en-US" sz="3000" b="1" smtClean="0">
                <a:solidFill>
                  <a:srgbClr val="C7380B"/>
                </a:solidFill>
                <a:latin typeface="+mj-lt"/>
                <a:ea typeface="Calibri"/>
                <a:cs typeface="Times New Roman"/>
              </a:rPr>
              <a:t>nrollees, by Age, 2003-2010</a:t>
            </a:r>
            <a:endParaRPr lang="en-US" sz="3000">
              <a:solidFill>
                <a:srgbClr val="C7380B"/>
              </a:solidFill>
              <a:effectLst/>
              <a:latin typeface="+mj-lt"/>
              <a:ea typeface="Calibri"/>
              <a:cs typeface="Times New Roman"/>
            </a:endParaRPr>
          </a:p>
        </p:txBody>
      </p:sp>
      <p:sp>
        <p:nvSpPr>
          <p:cNvPr id="11" name="TextBox 10"/>
          <p:cNvSpPr txBox="1"/>
          <p:nvPr/>
        </p:nvSpPr>
        <p:spPr>
          <a:xfrm>
            <a:off x="0" y="6596390"/>
            <a:ext cx="3962400" cy="261610"/>
          </a:xfrm>
          <a:prstGeom prst="rect">
            <a:avLst/>
          </a:prstGeom>
          <a:noFill/>
        </p:spPr>
        <p:txBody>
          <a:bodyPr wrap="square" rtlCol="0">
            <a:spAutoFit/>
          </a:bodyPr>
          <a:lstStyle/>
          <a:p>
            <a:r>
              <a:rPr lang="en-US" sz="1100" dirty="0" smtClean="0">
                <a:solidFill>
                  <a:schemeClr val="tx1">
                    <a:lumMod val="50000"/>
                    <a:lumOff val="50000"/>
                  </a:schemeClr>
                </a:solidFill>
              </a:rPr>
              <a:t>Flagg, et al. AJPH 2013</a:t>
            </a:r>
            <a:endParaRPr lang="en-US" sz="1100" dirty="0">
              <a:solidFill>
                <a:schemeClr val="tx1">
                  <a:lumMod val="50000"/>
                  <a:lumOff val="50000"/>
                </a:schemeClr>
              </a:solidFill>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1762" y="1886381"/>
            <a:ext cx="4245428" cy="38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091714" y="2895600"/>
            <a:ext cx="725714" cy="307777"/>
          </a:xfrm>
          <a:prstGeom prst="rect">
            <a:avLst/>
          </a:prstGeom>
          <a:noFill/>
        </p:spPr>
        <p:txBody>
          <a:bodyPr wrap="square" rtlCol="0">
            <a:spAutoFit/>
          </a:bodyPr>
          <a:lstStyle/>
          <a:p>
            <a:r>
              <a:rPr lang="en-US" sz="1400" smtClean="0"/>
              <a:t>25-29</a:t>
            </a:r>
            <a:endParaRPr lang="en-US" sz="1400"/>
          </a:p>
        </p:txBody>
      </p:sp>
      <p:sp>
        <p:nvSpPr>
          <p:cNvPr id="17" name="TextBox 16"/>
          <p:cNvSpPr txBox="1"/>
          <p:nvPr/>
        </p:nvSpPr>
        <p:spPr>
          <a:xfrm>
            <a:off x="8091714" y="3317163"/>
            <a:ext cx="645886" cy="307777"/>
          </a:xfrm>
          <a:prstGeom prst="rect">
            <a:avLst/>
          </a:prstGeom>
          <a:noFill/>
        </p:spPr>
        <p:txBody>
          <a:bodyPr wrap="square" rtlCol="0">
            <a:spAutoFit/>
          </a:bodyPr>
          <a:lstStyle/>
          <a:p>
            <a:r>
              <a:rPr lang="en-US" sz="1400" smtClean="0"/>
              <a:t>20-24</a:t>
            </a:r>
            <a:endParaRPr lang="en-US" sz="1400"/>
          </a:p>
        </p:txBody>
      </p:sp>
      <p:sp>
        <p:nvSpPr>
          <p:cNvPr id="18" name="TextBox 17"/>
          <p:cNvSpPr txBox="1"/>
          <p:nvPr/>
        </p:nvSpPr>
        <p:spPr>
          <a:xfrm>
            <a:off x="8095343" y="3567713"/>
            <a:ext cx="667657" cy="307777"/>
          </a:xfrm>
          <a:prstGeom prst="rect">
            <a:avLst/>
          </a:prstGeom>
          <a:noFill/>
        </p:spPr>
        <p:txBody>
          <a:bodyPr wrap="square" rtlCol="0">
            <a:spAutoFit/>
          </a:bodyPr>
          <a:lstStyle/>
          <a:p>
            <a:r>
              <a:rPr lang="en-US" sz="1400" smtClean="0"/>
              <a:t>30-34</a:t>
            </a:r>
            <a:endParaRPr lang="en-US" sz="1400"/>
          </a:p>
        </p:txBody>
      </p:sp>
      <p:sp>
        <p:nvSpPr>
          <p:cNvPr id="19" name="Rectangle 18"/>
          <p:cNvSpPr/>
          <p:nvPr/>
        </p:nvSpPr>
        <p:spPr>
          <a:xfrm>
            <a:off x="8105117" y="3896607"/>
            <a:ext cx="619080" cy="307777"/>
          </a:xfrm>
          <a:prstGeom prst="rect">
            <a:avLst/>
          </a:prstGeom>
        </p:spPr>
        <p:txBody>
          <a:bodyPr wrap="none">
            <a:spAutoFit/>
          </a:bodyPr>
          <a:lstStyle/>
          <a:p>
            <a:pPr lvl="0"/>
            <a:r>
              <a:rPr lang="en-US" sz="1400">
                <a:solidFill>
                  <a:srgbClr val="0039A6"/>
                </a:solidFill>
              </a:rPr>
              <a:t>35-39</a:t>
            </a:r>
          </a:p>
        </p:txBody>
      </p:sp>
      <p:sp>
        <p:nvSpPr>
          <p:cNvPr id="20" name="TextBox 19"/>
          <p:cNvSpPr txBox="1"/>
          <p:nvPr/>
        </p:nvSpPr>
        <p:spPr>
          <a:xfrm>
            <a:off x="8091714" y="4529980"/>
            <a:ext cx="762000" cy="307777"/>
          </a:xfrm>
          <a:prstGeom prst="rect">
            <a:avLst/>
          </a:prstGeom>
          <a:noFill/>
        </p:spPr>
        <p:txBody>
          <a:bodyPr wrap="square" rtlCol="0">
            <a:spAutoFit/>
          </a:bodyPr>
          <a:lstStyle/>
          <a:p>
            <a:r>
              <a:rPr lang="en-US" sz="1400" smtClean="0"/>
              <a:t>15-19</a:t>
            </a:r>
            <a:endParaRPr lang="en-US" sz="1400"/>
          </a:p>
        </p:txBody>
      </p:sp>
      <p:sp>
        <p:nvSpPr>
          <p:cNvPr id="21" name="TextBox 20"/>
          <p:cNvSpPr txBox="1"/>
          <p:nvPr/>
        </p:nvSpPr>
        <p:spPr>
          <a:xfrm>
            <a:off x="8091714" y="4846316"/>
            <a:ext cx="762000" cy="307777"/>
          </a:xfrm>
          <a:prstGeom prst="rect">
            <a:avLst/>
          </a:prstGeom>
          <a:noFill/>
        </p:spPr>
        <p:txBody>
          <a:bodyPr wrap="square" rtlCol="0">
            <a:spAutoFit/>
          </a:bodyPr>
          <a:lstStyle/>
          <a:p>
            <a:r>
              <a:rPr lang="en-US" sz="1400"/>
              <a:t>10-14</a:t>
            </a:r>
          </a:p>
        </p:txBody>
      </p:sp>
      <p:sp>
        <p:nvSpPr>
          <p:cNvPr id="12" name="TextBox 11"/>
          <p:cNvSpPr txBox="1"/>
          <p:nvPr/>
        </p:nvSpPr>
        <p:spPr>
          <a:xfrm>
            <a:off x="523483" y="1549422"/>
            <a:ext cx="3926114" cy="369332"/>
          </a:xfrm>
          <a:prstGeom prst="rect">
            <a:avLst/>
          </a:prstGeom>
          <a:noFill/>
        </p:spPr>
        <p:txBody>
          <a:bodyPr wrap="square" rtlCol="0">
            <a:spAutoFit/>
          </a:bodyPr>
          <a:lstStyle/>
          <a:p>
            <a:r>
              <a:rPr lang="en-US" b="1" smtClean="0">
                <a:solidFill>
                  <a:schemeClr val="tx1">
                    <a:lumMod val="50000"/>
                    <a:lumOff val="50000"/>
                  </a:schemeClr>
                </a:solidFill>
              </a:rPr>
              <a:t>Females</a:t>
            </a:r>
            <a:endParaRPr lang="en-US" b="1">
              <a:solidFill>
                <a:schemeClr val="tx1">
                  <a:lumMod val="50000"/>
                  <a:lumOff val="50000"/>
                </a:schemeClr>
              </a:solidFill>
            </a:endParaRPr>
          </a:p>
        </p:txBody>
      </p:sp>
      <p:sp>
        <p:nvSpPr>
          <p:cNvPr id="15" name="TextBox 14"/>
          <p:cNvSpPr txBox="1"/>
          <p:nvPr/>
        </p:nvSpPr>
        <p:spPr>
          <a:xfrm>
            <a:off x="4608286" y="1531334"/>
            <a:ext cx="4062594" cy="369332"/>
          </a:xfrm>
          <a:prstGeom prst="rect">
            <a:avLst/>
          </a:prstGeom>
          <a:noFill/>
        </p:spPr>
        <p:txBody>
          <a:bodyPr wrap="square" rtlCol="0">
            <a:spAutoFit/>
          </a:bodyPr>
          <a:lstStyle/>
          <a:p>
            <a:r>
              <a:rPr lang="en-US" b="1" smtClean="0">
                <a:solidFill>
                  <a:schemeClr val="tx1">
                    <a:lumMod val="50000"/>
                    <a:lumOff val="50000"/>
                  </a:schemeClr>
                </a:solidFill>
              </a:rPr>
              <a:t>Males</a:t>
            </a:r>
            <a:endParaRPr lang="en-US" b="1">
              <a:solidFill>
                <a:schemeClr val="tx1">
                  <a:lumMod val="50000"/>
                  <a:lumOff val="50000"/>
                </a:schemeClr>
              </a:solidFill>
            </a:endParaRPr>
          </a:p>
        </p:txBody>
      </p:sp>
      <p:cxnSp>
        <p:nvCxnSpPr>
          <p:cNvPr id="22" name="Straight Connector 21"/>
          <p:cNvCxnSpPr/>
          <p:nvPr/>
        </p:nvCxnSpPr>
        <p:spPr>
          <a:xfrm>
            <a:off x="2209800" y="2049493"/>
            <a:ext cx="0" cy="335280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429829" y="1676400"/>
            <a:ext cx="0" cy="3278088"/>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24" name="Slide Number Placeholder 2"/>
          <p:cNvSpPr>
            <a:spLocks noGrp="1"/>
          </p:cNvSpPr>
          <p:nvPr>
            <p:ph type="sldNum" sz="quarter" idx="12"/>
          </p:nvPr>
        </p:nvSpPr>
        <p:spPr bwMode="auto">
          <a:xfrm>
            <a:off x="8534400" y="6481763"/>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45</a:t>
            </a:fld>
            <a:endParaRPr lang="en-US" sz="1400" b="1" smtClean="0">
              <a:solidFill>
                <a:srgbClr val="4B4B4B"/>
              </a:solidFill>
            </a:endParaRPr>
          </a:p>
        </p:txBody>
      </p:sp>
    </p:spTree>
    <p:extLst>
      <p:ext uri="{BB962C8B-B14F-4D97-AF65-F5344CB8AC3E}">
        <p14:creationId xmlns:p14="http://schemas.microsoft.com/office/powerpoint/2010/main" val="38511632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Autofit/>
          </a:bodyPr>
          <a:lstStyle/>
          <a:p>
            <a:pPr eaLnBrk="1" hangingPunct="1"/>
            <a:r>
              <a:rPr lang="en-US" sz="4000" smtClean="0"/>
              <a:t>Impact of Bivalent HPV Vaccine </a:t>
            </a:r>
            <a:br>
              <a:rPr lang="en-US" sz="4000" smtClean="0"/>
            </a:br>
            <a:r>
              <a:rPr lang="en-US" sz="4000" smtClean="0"/>
              <a:t>on Oral HPV Infection</a:t>
            </a:r>
          </a:p>
        </p:txBody>
      </p:sp>
      <p:sp>
        <p:nvSpPr>
          <p:cNvPr id="5017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a:spcBef>
                <a:spcPct val="0"/>
              </a:spcBef>
            </a:pPr>
            <a:r>
              <a:rPr lang="en-US" smtClean="0">
                <a:solidFill>
                  <a:schemeClr val="bg2">
                    <a:lumMod val="50000"/>
                  </a:schemeClr>
                </a:solidFill>
                <a:latin typeface="+mj-lt"/>
                <a:cs typeface="Calibri" pitchFamily="34" charset="0"/>
              </a:rPr>
              <a:t>Of 7,466 women 18-25 years of age randomized to receive HPV vaccine or hepatitis A vaccine, 5,840 provided oral specimens at the final 4-year study visit</a:t>
            </a:r>
          </a:p>
          <a:p>
            <a:pPr lvl="1">
              <a:spcBef>
                <a:spcPct val="0"/>
              </a:spcBef>
            </a:pPr>
            <a:r>
              <a:rPr lang="en-US" b="0" smtClean="0">
                <a:solidFill>
                  <a:schemeClr val="bg2">
                    <a:lumMod val="50000"/>
                  </a:schemeClr>
                </a:solidFill>
                <a:latin typeface="+mj-lt"/>
                <a:cs typeface="Calibri" pitchFamily="34" charset="0"/>
              </a:rPr>
              <a:t>Oral prevalence of identifiable mucosal HPV was relatively low (1.7%)</a:t>
            </a:r>
          </a:p>
          <a:p>
            <a:pPr marL="457200" lvl="1" indent="0">
              <a:spcBef>
                <a:spcPct val="0"/>
              </a:spcBef>
              <a:buNone/>
            </a:pPr>
            <a:endParaRPr lang="en-US" b="0" smtClean="0">
              <a:solidFill>
                <a:schemeClr val="bg2">
                  <a:lumMod val="50000"/>
                </a:schemeClr>
              </a:solidFill>
              <a:latin typeface="+mj-lt"/>
              <a:cs typeface="Calibri" pitchFamily="34" charset="0"/>
            </a:endParaRPr>
          </a:p>
          <a:p>
            <a:pPr>
              <a:spcBef>
                <a:spcPct val="0"/>
              </a:spcBef>
            </a:pPr>
            <a:r>
              <a:rPr lang="en-US" smtClean="0">
                <a:solidFill>
                  <a:schemeClr val="bg2">
                    <a:lumMod val="50000"/>
                  </a:schemeClr>
                </a:solidFill>
                <a:latin typeface="+mj-lt"/>
                <a:cs typeface="Calibri" pitchFamily="34" charset="0"/>
              </a:rPr>
              <a:t>There were 15 HPV 16/18 infections in the hepatitis A comparison group and 1 in the HPV vaccine group, for an estimated vaccine efficacy of 93.3% </a:t>
            </a:r>
          </a:p>
          <a:p>
            <a:pPr lvl="1">
              <a:spcBef>
                <a:spcPct val="0"/>
              </a:spcBef>
            </a:pPr>
            <a:r>
              <a:rPr lang="en-US" b="0" smtClean="0">
                <a:solidFill>
                  <a:schemeClr val="bg2">
                    <a:lumMod val="50000"/>
                  </a:schemeClr>
                </a:solidFill>
                <a:latin typeface="+mj-lt"/>
                <a:cs typeface="Calibri" pitchFamily="34" charset="0"/>
              </a:rPr>
              <a:t>These results suggest that the vaccine provides strong protection against oral HPV 16/18 infection and may prevent HPV 16/18-associated oropharyngeal cancers</a:t>
            </a:r>
          </a:p>
          <a:p>
            <a:pPr>
              <a:spcBef>
                <a:spcPct val="0"/>
              </a:spcBef>
            </a:pPr>
            <a:endParaRPr lang="en-US" b="0" smtClean="0">
              <a:solidFill>
                <a:schemeClr val="bg2">
                  <a:lumMod val="50000"/>
                </a:schemeClr>
              </a:solidFill>
              <a:latin typeface="Calibri" pitchFamily="34" charset="0"/>
              <a:cs typeface="Calibri" pitchFamily="34" charset="0"/>
            </a:endParaRPr>
          </a:p>
          <a:p>
            <a:pPr eaLnBrk="1" hangingPunct="1">
              <a:spcBef>
                <a:spcPts val="1800"/>
              </a:spcBef>
            </a:pPr>
            <a:endParaRPr lang="en-US" sz="2150" smtClean="0"/>
          </a:p>
        </p:txBody>
      </p:sp>
      <p:sp>
        <p:nvSpPr>
          <p:cNvPr id="5" name="Slide Number Placeholder 2"/>
          <p:cNvSpPr txBox="1">
            <a:spLocks/>
          </p:cNvSpPr>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46</a:t>
            </a:fld>
            <a:endParaRPr lang="en-US" sz="1400" b="1" smtClean="0">
              <a:solidFill>
                <a:srgbClr val="4B4B4B"/>
              </a:solidFill>
            </a:endParaRPr>
          </a:p>
        </p:txBody>
      </p:sp>
      <p:sp>
        <p:nvSpPr>
          <p:cNvPr id="6" name="TextBox 5"/>
          <p:cNvSpPr txBox="1"/>
          <p:nvPr/>
        </p:nvSpPr>
        <p:spPr>
          <a:xfrm>
            <a:off x="0" y="6457890"/>
            <a:ext cx="6248400" cy="400110"/>
          </a:xfrm>
          <a:prstGeom prst="rect">
            <a:avLst/>
          </a:prstGeom>
          <a:noFill/>
        </p:spPr>
        <p:txBody>
          <a:bodyPr wrap="square" rtlCol="0">
            <a:spAutoFit/>
          </a:bodyPr>
          <a:lstStyle/>
          <a:p>
            <a:r>
              <a:rPr lang="en-US" sz="1000" dirty="0" smtClean="0">
                <a:solidFill>
                  <a:schemeClr val="accent1">
                    <a:lumMod val="50000"/>
                  </a:schemeClr>
                </a:solidFill>
              </a:rPr>
              <a:t>Herrero R, et al.  Reduced prevalence of oral human papillomavirus (HPV) 4 years after bivalent HPV vaccination in a randomized clinical trial in Costa Rica.  PLOS ONE 2013;8:e68329</a:t>
            </a:r>
            <a:endParaRPr lang="en-US" sz="1000" dirty="0">
              <a:solidFill>
                <a:schemeClr val="accent1">
                  <a:lumMod val="50000"/>
                </a:schemeClr>
              </a:solidFill>
            </a:endParaRPr>
          </a:p>
        </p:txBody>
      </p:sp>
    </p:spTree>
    <p:extLst>
      <p:ext uri="{BB962C8B-B14F-4D97-AF65-F5344CB8AC3E}">
        <p14:creationId xmlns:p14="http://schemas.microsoft.com/office/powerpoint/2010/main" val="243084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HPV Vaccine coverage</a:t>
            </a:r>
            <a:endParaRPr lang="en-US"/>
          </a:p>
        </p:txBody>
      </p:sp>
      <p:sp>
        <p:nvSpPr>
          <p:cNvPr id="3" name="Text Placeholder 2"/>
          <p:cNvSpPr>
            <a:spLocks noGrp="1"/>
          </p:cNvSpPr>
          <p:nvPr>
            <p:ph type="body" idx="1"/>
          </p:nvPr>
        </p:nvSpPr>
        <p:spPr/>
        <p:txBody>
          <a:bodyPr/>
          <a:lstStyle/>
          <a:p>
            <a:endParaRPr lang="en-US" smtClean="0"/>
          </a:p>
        </p:txBody>
      </p:sp>
    </p:spTree>
    <p:extLst>
      <p:ext uri="{BB962C8B-B14F-4D97-AF65-F5344CB8AC3E}">
        <p14:creationId xmlns:p14="http://schemas.microsoft.com/office/powerpoint/2010/main" val="3203775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02" name="Rectangle 2"/>
          <p:cNvSpPr>
            <a:spLocks noGrp="1" noChangeArrowheads="1"/>
          </p:cNvSpPr>
          <p:nvPr>
            <p:ph type="title"/>
          </p:nvPr>
        </p:nvSpPr>
        <p:spPr>
          <a:xfrm>
            <a:off x="304800" y="152400"/>
            <a:ext cx="8534400" cy="1143000"/>
          </a:xfrm>
        </p:spPr>
        <p:txBody>
          <a:bodyPr>
            <a:noAutofit/>
          </a:bodyPr>
          <a:lstStyle/>
          <a:p>
            <a:r>
              <a:rPr lang="en-US" altLang="en-US" dirty="0" smtClean="0">
                <a:effectLst/>
              </a:rPr>
              <a:t>Strong Start?  </a:t>
            </a:r>
            <a:br>
              <a:rPr lang="en-US" altLang="en-US" dirty="0" smtClean="0">
                <a:effectLst/>
              </a:rPr>
            </a:br>
            <a:r>
              <a:rPr lang="en-US" altLang="en-US" sz="2800" dirty="0" smtClean="0">
                <a:effectLst/>
              </a:rPr>
              <a:t>Adolescent Immunization Coverage, US 13-17 year olds</a:t>
            </a:r>
            <a:endParaRPr lang="en-US" altLang="en-US" sz="3200" dirty="0">
              <a:solidFill>
                <a:schemeClr val="tx1"/>
              </a:solidFill>
              <a:effectLst/>
            </a:endParaRPr>
          </a:p>
        </p:txBody>
      </p:sp>
      <p:graphicFrame>
        <p:nvGraphicFramePr>
          <p:cNvPr id="3328003" name="Object 3"/>
          <p:cNvGraphicFramePr>
            <a:graphicFrameLocks noGrp="1" noChangeAspect="1"/>
          </p:cNvGraphicFramePr>
          <p:nvPr>
            <p:ph idx="1"/>
            <p:extLst>
              <p:ext uri="{D42A27DB-BD31-4B8C-83A1-F6EECF244321}">
                <p14:modId xmlns:p14="http://schemas.microsoft.com/office/powerpoint/2010/main" val="3183101715"/>
              </p:ext>
            </p:extLst>
          </p:nvPr>
        </p:nvGraphicFramePr>
        <p:xfrm>
          <a:off x="849313" y="2019300"/>
          <a:ext cx="7451725" cy="4102100"/>
        </p:xfrm>
        <a:graphic>
          <a:graphicData uri="http://schemas.openxmlformats.org/presentationml/2006/ole">
            <mc:AlternateContent xmlns:mc="http://schemas.openxmlformats.org/markup-compatibility/2006">
              <mc:Choice xmlns:v="urn:schemas-microsoft-com:vml" Requires="v">
                <p:oleObj spid="_x0000_s11336" name="Chart" r:id="rId4" imgW="8220159" imgH="4524482" progId="MSGraph.Chart.8">
                  <p:embed followColorScheme="full"/>
                </p:oleObj>
              </mc:Choice>
              <mc:Fallback>
                <p:oleObj name="Chart" r:id="rId4" imgW="8220159" imgH="4524482" progId="MSGraph.Chart.8">
                  <p:embed followColorScheme="full"/>
                  <p:pic>
                    <p:nvPicPr>
                      <p:cNvPr id="0" name=""/>
                      <p:cNvPicPr>
                        <a:picLocks noChangeAspect="1" noChangeArrowheads="1"/>
                      </p:cNvPicPr>
                      <p:nvPr/>
                    </p:nvPicPr>
                    <p:blipFill>
                      <a:blip r:embed="rId5"/>
                      <a:srcRect/>
                      <a:stretch>
                        <a:fillRect/>
                      </a:stretch>
                    </p:blipFill>
                    <p:spPr bwMode="auto">
                      <a:xfrm>
                        <a:off x="849313" y="2019300"/>
                        <a:ext cx="7451725" cy="4102100"/>
                      </a:xfrm>
                      <a:prstGeom prst="rect">
                        <a:avLst/>
                      </a:prstGeom>
                      <a:solidFill>
                        <a:schemeClr val="bg1"/>
                      </a:solidFill>
                    </p:spPr>
                  </p:pic>
                </p:oleObj>
              </mc:Fallback>
            </mc:AlternateContent>
          </a:graphicData>
        </a:graphic>
      </p:graphicFrame>
      <p:sp>
        <p:nvSpPr>
          <p:cNvPr id="2" name="TextBox 1"/>
          <p:cNvSpPr txBox="1"/>
          <p:nvPr/>
        </p:nvSpPr>
        <p:spPr>
          <a:xfrm>
            <a:off x="1447800" y="1411069"/>
            <a:ext cx="6248400" cy="646331"/>
          </a:xfrm>
          <a:prstGeom prst="rect">
            <a:avLst/>
          </a:prstGeom>
          <a:noFill/>
        </p:spPr>
        <p:txBody>
          <a:bodyPr wrap="square" rtlCol="0">
            <a:spAutoFit/>
          </a:bodyPr>
          <a:lstStyle/>
          <a:p>
            <a:pPr algn="ctr"/>
            <a:r>
              <a:rPr lang="en-US" b="1" dirty="0">
                <a:solidFill>
                  <a:schemeClr val="tx1">
                    <a:lumMod val="85000"/>
                    <a:lumOff val="15000"/>
                  </a:schemeClr>
                </a:solidFill>
              </a:rPr>
              <a:t/>
            </a:r>
            <a:br>
              <a:rPr lang="en-US" b="1" dirty="0">
                <a:solidFill>
                  <a:schemeClr val="tx1">
                    <a:lumMod val="85000"/>
                    <a:lumOff val="15000"/>
                  </a:schemeClr>
                </a:solidFill>
              </a:rPr>
            </a:br>
            <a:r>
              <a:rPr lang="en-US" b="1" dirty="0">
                <a:solidFill>
                  <a:schemeClr val="tx1">
                    <a:lumMod val="85000"/>
                    <a:lumOff val="15000"/>
                  </a:schemeClr>
                </a:solidFill>
              </a:rPr>
              <a:t>National Immunization </a:t>
            </a:r>
            <a:r>
              <a:rPr lang="en-US" b="1" dirty="0" smtClean="0">
                <a:solidFill>
                  <a:schemeClr val="tx1">
                    <a:lumMod val="85000"/>
                    <a:lumOff val="15000"/>
                  </a:schemeClr>
                </a:solidFill>
              </a:rPr>
              <a:t>Survey-Teen (NIS-Teen) </a:t>
            </a:r>
            <a:r>
              <a:rPr lang="en-US" b="1" dirty="0">
                <a:solidFill>
                  <a:schemeClr val="tx1">
                    <a:lumMod val="85000"/>
                    <a:lumOff val="15000"/>
                  </a:schemeClr>
                </a:solidFill>
              </a:rPr>
              <a:t>2006 vs. 2007</a:t>
            </a:r>
          </a:p>
        </p:txBody>
      </p:sp>
      <p:sp>
        <p:nvSpPr>
          <p:cNvPr id="6" name="TextBox 5"/>
          <p:cNvSpPr txBox="1"/>
          <p:nvPr/>
        </p:nvSpPr>
        <p:spPr>
          <a:xfrm>
            <a:off x="0" y="6457890"/>
            <a:ext cx="6629400" cy="400110"/>
          </a:xfrm>
          <a:prstGeom prst="rect">
            <a:avLst/>
          </a:prstGeom>
          <a:noFill/>
        </p:spPr>
        <p:txBody>
          <a:bodyPr wrap="square" rtlCol="0">
            <a:spAutoFit/>
          </a:bodyPr>
          <a:lstStyle/>
          <a:p>
            <a:r>
              <a:rPr lang="en-US" sz="1000" dirty="0">
                <a:solidFill>
                  <a:schemeClr val="accent1">
                    <a:lumMod val="50000"/>
                  </a:schemeClr>
                </a:solidFill>
              </a:rPr>
              <a:t>CDC. National and State Vaccination Coverage Among Adolescents Aged 13–17 Years — United States, 2012</a:t>
            </a:r>
          </a:p>
          <a:p>
            <a:r>
              <a:rPr lang="en-US" sz="1000" dirty="0">
                <a:solidFill>
                  <a:schemeClr val="accent1">
                    <a:lumMod val="50000"/>
                  </a:schemeClr>
                </a:solidFill>
              </a:rPr>
              <a:t>MMWR 2013; 62(34);685-693</a:t>
            </a:r>
            <a:r>
              <a:rPr lang="en-US" sz="1000" dirty="0" smtClean="0">
                <a:solidFill>
                  <a:schemeClr val="accent1">
                    <a:lumMod val="50000"/>
                  </a:schemeClr>
                </a:solidFill>
              </a:rPr>
              <a:t>.</a:t>
            </a:r>
            <a:endParaRPr lang="en-US" sz="1000" dirty="0">
              <a:solidFill>
                <a:schemeClr val="accent1">
                  <a:lumMod val="50000"/>
                </a:schemeClr>
              </a:solidFill>
            </a:endParaRPr>
          </a:p>
        </p:txBody>
      </p:sp>
    </p:spTree>
    <p:extLst>
      <p:ext uri="{BB962C8B-B14F-4D97-AF65-F5344CB8AC3E}">
        <p14:creationId xmlns:p14="http://schemas.microsoft.com/office/powerpoint/2010/main" val="404973536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dirty="0"/>
              <a:t>Adolescent Vaccination </a:t>
            </a:r>
            <a:r>
              <a:rPr lang="en-US" sz="4000" dirty="0" smtClean="0"/>
              <a:t>Coverage</a:t>
            </a:r>
            <a:br>
              <a:rPr lang="en-US" sz="4000" dirty="0" smtClean="0"/>
            </a:br>
            <a:r>
              <a:rPr lang="en-US" sz="4000" dirty="0" smtClean="0"/>
              <a:t>United States, </a:t>
            </a:r>
            <a:r>
              <a:rPr lang="en-US" sz="4000" dirty="0"/>
              <a:t>2006-2013</a:t>
            </a:r>
            <a:endParaRPr lang="en-US" sz="4000" dirty="0"/>
          </a:p>
        </p:txBody>
      </p:sp>
      <p:sp>
        <p:nvSpPr>
          <p:cNvPr id="3" name="TextBox 2"/>
          <p:cNvSpPr txBox="1"/>
          <p:nvPr/>
        </p:nvSpPr>
        <p:spPr>
          <a:xfrm>
            <a:off x="0" y="6457890"/>
            <a:ext cx="6629400" cy="400110"/>
          </a:xfrm>
          <a:prstGeom prst="rect">
            <a:avLst/>
          </a:prstGeom>
          <a:noFill/>
        </p:spPr>
        <p:txBody>
          <a:bodyPr wrap="square" rtlCol="0">
            <a:spAutoFit/>
          </a:bodyPr>
          <a:lstStyle/>
          <a:p>
            <a:endParaRPr lang="en-US" sz="1000" dirty="0">
              <a:solidFill>
                <a:schemeClr val="tx1">
                  <a:lumMod val="85000"/>
                  <a:lumOff val="15000"/>
                </a:schemeClr>
              </a:solidFill>
            </a:endParaRPr>
          </a:p>
          <a:p>
            <a:r>
              <a:rPr lang="en-US" sz="1000" dirty="0">
                <a:solidFill>
                  <a:schemeClr val="tx1">
                    <a:lumMod val="85000"/>
                    <a:lumOff val="15000"/>
                  </a:schemeClr>
                </a:solidFill>
              </a:rPr>
              <a:t>MMWR </a:t>
            </a:r>
            <a:r>
              <a:rPr lang="en-US" sz="1000" dirty="0" smtClean="0">
                <a:solidFill>
                  <a:schemeClr val="tx1">
                    <a:lumMod val="85000"/>
                    <a:lumOff val="15000"/>
                  </a:schemeClr>
                </a:solidFill>
              </a:rPr>
              <a:t>2014; 63(29);625-633.</a:t>
            </a:r>
            <a:endParaRPr lang="en-US" sz="1000" dirty="0">
              <a:solidFill>
                <a:schemeClr val="tx1">
                  <a:lumMod val="85000"/>
                  <a:lumOff val="15000"/>
                </a:schemeClr>
              </a:solidFill>
            </a:endParaRPr>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1558131246"/>
              </p:ext>
            </p:extLst>
          </p:nvPr>
        </p:nvGraphicFramePr>
        <p:xfrm>
          <a:off x="181897" y="1524000"/>
          <a:ext cx="8763000" cy="4742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089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HPV Infection &amp; Disease</a:t>
            </a:r>
            <a:endParaRPr lang="en-US" dirty="0"/>
          </a:p>
        </p:txBody>
      </p:sp>
      <p:sp>
        <p:nvSpPr>
          <p:cNvPr id="3" name="Text Placeholder 2"/>
          <p:cNvSpPr>
            <a:spLocks noGrp="1"/>
          </p:cNvSpPr>
          <p:nvPr>
            <p:ph type="body" idx="1"/>
          </p:nvPr>
        </p:nvSpPr>
        <p:spPr/>
        <p:txBody>
          <a:bodyPr>
            <a:normAutofit/>
          </a:bodyPr>
          <a:lstStyle/>
          <a:p>
            <a:r>
              <a:rPr lang="en-US" sz="2800" b="0" dirty="0" smtClean="0"/>
              <a:t>Understanding </a:t>
            </a:r>
            <a:r>
              <a:rPr lang="en-US" sz="2800" b="0" dirty="0"/>
              <a:t>the Burden </a:t>
            </a:r>
          </a:p>
        </p:txBody>
      </p:sp>
    </p:spTree>
    <p:extLst>
      <p:ext uri="{BB962C8B-B14F-4D97-AF65-F5344CB8AC3E}">
        <p14:creationId xmlns:p14="http://schemas.microsoft.com/office/powerpoint/2010/main" val="1117771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76200" y="304800"/>
            <a:ext cx="8915400" cy="1143000"/>
          </a:xfrm>
        </p:spPr>
        <p:txBody>
          <a:bodyPr vert="horz" lIns="91440" tIns="45720" rIns="91440" bIns="45720" rtlCol="0" anchor="ctr">
            <a:noAutofit/>
          </a:bodyPr>
          <a:lstStyle/>
          <a:p>
            <a:r>
              <a:rPr lang="en-US" sz="3600" dirty="0" smtClean="0"/>
              <a:t>Impact of Eliminating Missed </a:t>
            </a:r>
            <a:r>
              <a:rPr lang="en-US" sz="3600" dirty="0"/>
              <a:t>Opportunities </a:t>
            </a:r>
            <a:r>
              <a:rPr lang="en-US" sz="3600" dirty="0" smtClean="0"/>
              <a:t/>
            </a:r>
            <a:br>
              <a:rPr lang="en-US" sz="3600" dirty="0" smtClean="0"/>
            </a:br>
            <a:r>
              <a:rPr lang="en-US" sz="3600" dirty="0" smtClean="0"/>
              <a:t>by </a:t>
            </a:r>
            <a:r>
              <a:rPr lang="en-US" sz="3600" dirty="0"/>
              <a:t>Age 13 </a:t>
            </a:r>
            <a:r>
              <a:rPr lang="en-US" sz="3600" dirty="0" smtClean="0"/>
              <a:t>Years in Girls Born in 2000</a:t>
            </a:r>
            <a:endParaRPr lang="en-US" sz="3600" dirty="0"/>
          </a:p>
        </p:txBody>
      </p:sp>
      <p:graphicFrame>
        <p:nvGraphicFramePr>
          <p:cNvPr id="103427" name="Content Placeholder 3"/>
          <p:cNvGraphicFramePr>
            <a:graphicFrameLocks/>
          </p:cNvGraphicFramePr>
          <p:nvPr>
            <p:extLst>
              <p:ext uri="{D42A27DB-BD31-4B8C-83A1-F6EECF244321}">
                <p14:modId xmlns:p14="http://schemas.microsoft.com/office/powerpoint/2010/main" val="3499910719"/>
              </p:ext>
            </p:extLst>
          </p:nvPr>
        </p:nvGraphicFramePr>
        <p:xfrm>
          <a:off x="531813" y="1593850"/>
          <a:ext cx="7921625" cy="4581525"/>
        </p:xfrm>
        <a:graphic>
          <a:graphicData uri="http://schemas.openxmlformats.org/presentationml/2006/ole">
            <mc:AlternateContent xmlns:mc="http://schemas.openxmlformats.org/markup-compatibility/2006">
              <mc:Choice xmlns:v="urn:schemas-microsoft-com:vml" Requires="v">
                <p:oleObj spid="_x0000_s5284" name="Worksheet" r:id="rId4" imgW="8039167" imgH="4648225" progId="Excel.Sheet.8">
                  <p:embed/>
                </p:oleObj>
              </mc:Choice>
              <mc:Fallback>
                <p:oleObj name="Worksheet" r:id="rId4" imgW="8039167" imgH="4648225" progId="Excel.Sheet.8">
                  <p:embed/>
                  <p:pic>
                    <p:nvPicPr>
                      <p:cNvPr id="0" name=""/>
                      <p:cNvPicPr>
                        <a:picLocks noChangeArrowheads="1"/>
                      </p:cNvPicPr>
                      <p:nvPr/>
                    </p:nvPicPr>
                    <p:blipFill>
                      <a:blip r:embed="rId5"/>
                      <a:srcRect/>
                      <a:stretch>
                        <a:fillRect/>
                      </a:stretch>
                    </p:blipFill>
                    <p:spPr bwMode="auto">
                      <a:xfrm>
                        <a:off x="531813" y="1593850"/>
                        <a:ext cx="7921625" cy="4581525"/>
                      </a:xfrm>
                      <a:prstGeom prst="rect">
                        <a:avLst/>
                      </a:prstGeom>
                      <a:noFill/>
                      <a:ln>
                        <a:noFill/>
                      </a:ln>
                      <a:extLst/>
                    </p:spPr>
                  </p:pic>
                </p:oleObj>
              </mc:Fallback>
            </mc:AlternateContent>
          </a:graphicData>
        </a:graphic>
      </p:graphicFrame>
      <p:sp>
        <p:nvSpPr>
          <p:cNvPr id="103428" name="TextBox 1"/>
          <p:cNvSpPr txBox="1">
            <a:spLocks noChangeArrowheads="1"/>
          </p:cNvSpPr>
          <p:nvPr/>
        </p:nvSpPr>
        <p:spPr bwMode="auto">
          <a:xfrm>
            <a:off x="0" y="6227058"/>
            <a:ext cx="6533597"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pPr>
            <a:r>
              <a:rPr lang="en-US" sz="1000" dirty="0">
                <a:solidFill>
                  <a:schemeClr val="accent1">
                    <a:lumMod val="50000"/>
                  </a:schemeClr>
                </a:solidFill>
                <a:latin typeface="+mn-lt"/>
              </a:rPr>
              <a:t>Missed opportunity: </a:t>
            </a:r>
            <a:r>
              <a:rPr lang="en-US" sz="1000" dirty="0" smtClean="0">
                <a:solidFill>
                  <a:schemeClr val="accent1">
                    <a:lumMod val="50000"/>
                  </a:schemeClr>
                </a:solidFill>
                <a:latin typeface="+mn-lt"/>
              </a:rPr>
              <a:t>Healthcare encounter </a:t>
            </a:r>
            <a:r>
              <a:rPr lang="en-US" sz="1000" dirty="0">
                <a:solidFill>
                  <a:schemeClr val="accent1">
                    <a:lumMod val="50000"/>
                  </a:schemeClr>
                </a:solidFill>
                <a:latin typeface="+mn-lt"/>
              </a:rPr>
              <a:t>when </a:t>
            </a:r>
            <a:r>
              <a:rPr lang="en-US" sz="1000" dirty="0" smtClean="0">
                <a:solidFill>
                  <a:schemeClr val="accent1">
                    <a:lumMod val="50000"/>
                  </a:schemeClr>
                </a:solidFill>
                <a:latin typeface="+mn-lt"/>
              </a:rPr>
              <a:t>some, </a:t>
            </a:r>
            <a:r>
              <a:rPr lang="en-US" sz="1000" dirty="0">
                <a:solidFill>
                  <a:schemeClr val="accent1">
                    <a:lumMod val="50000"/>
                  </a:schemeClr>
                </a:solidFill>
                <a:latin typeface="+mn-lt"/>
              </a:rPr>
              <a:t>but not all </a:t>
            </a:r>
            <a:r>
              <a:rPr lang="en-US" sz="1000" dirty="0" smtClean="0">
                <a:solidFill>
                  <a:schemeClr val="accent1">
                    <a:lumMod val="50000"/>
                  </a:schemeClr>
                </a:solidFill>
                <a:latin typeface="+mn-lt"/>
              </a:rPr>
              <a:t>ACIP-recommended vaccines </a:t>
            </a:r>
            <a:r>
              <a:rPr lang="en-US" sz="1000" dirty="0">
                <a:solidFill>
                  <a:schemeClr val="accent1">
                    <a:lumMod val="50000"/>
                  </a:schemeClr>
                </a:solidFill>
                <a:latin typeface="+mn-lt"/>
              </a:rPr>
              <a:t>are </a:t>
            </a:r>
            <a:r>
              <a:rPr lang="en-US" sz="1000" dirty="0" smtClean="0">
                <a:solidFill>
                  <a:schemeClr val="accent1">
                    <a:lumMod val="50000"/>
                  </a:schemeClr>
                </a:solidFill>
                <a:latin typeface="+mn-lt"/>
              </a:rPr>
              <a:t>given. HPV-1: Receipt of at least one dose of HPV.</a:t>
            </a:r>
          </a:p>
          <a:p>
            <a:pPr eaLnBrk="1" hangingPunct="1"/>
            <a:r>
              <a:rPr lang="en-US" sz="1000" dirty="0" smtClean="0">
                <a:solidFill>
                  <a:schemeClr val="accent1">
                    <a:lumMod val="50000"/>
                  </a:schemeClr>
                </a:solidFill>
                <a:latin typeface="+mn-lt"/>
              </a:rPr>
              <a:t>MMWR</a:t>
            </a:r>
            <a:r>
              <a:rPr lang="en-US" sz="1000" dirty="0">
                <a:solidFill>
                  <a:schemeClr val="accent1">
                    <a:lumMod val="50000"/>
                  </a:schemeClr>
                </a:solidFill>
                <a:latin typeface="+mn-lt"/>
              </a:rPr>
              <a:t>. </a:t>
            </a:r>
            <a:r>
              <a:rPr lang="en-US" sz="1000" dirty="0" smtClean="0">
                <a:solidFill>
                  <a:schemeClr val="accent1">
                    <a:lumMod val="50000"/>
                  </a:schemeClr>
                </a:solidFill>
                <a:latin typeface="+mn-lt"/>
              </a:rPr>
              <a:t>63(29);620-624.</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67735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755650"/>
            <a:ext cx="8534400" cy="5346700"/>
          </a:xfrm>
        </p:spPr>
        <p:txBody>
          <a:bodyPr>
            <a:normAutofit fontScale="77500" lnSpcReduction="20000"/>
          </a:bodyPr>
          <a:lstStyle/>
          <a:p>
            <a:pPr marL="0" indent="0">
              <a:lnSpc>
                <a:spcPct val="90000"/>
              </a:lnSpc>
              <a:buNone/>
            </a:pPr>
            <a:r>
              <a:rPr lang="en-US" sz="4800" dirty="0" smtClean="0">
                <a:solidFill>
                  <a:srgbClr val="1993B9"/>
                </a:solidFill>
              </a:rPr>
              <a:t>26 million</a:t>
            </a:r>
            <a:r>
              <a:rPr lang="en-US" sz="4800" dirty="0" smtClean="0"/>
              <a:t>:  	</a:t>
            </a:r>
            <a:r>
              <a:rPr lang="en-US" dirty="0" smtClean="0"/>
              <a:t>number of </a:t>
            </a:r>
            <a:r>
              <a:rPr lang="en-US" dirty="0"/>
              <a:t>girls </a:t>
            </a:r>
            <a:r>
              <a:rPr lang="en-US" dirty="0" smtClean="0"/>
              <a:t>under 13 years of age in 				the United States</a:t>
            </a:r>
          </a:p>
          <a:p>
            <a:pPr marL="0" indent="0">
              <a:lnSpc>
                <a:spcPct val="90000"/>
              </a:lnSpc>
              <a:buNone/>
            </a:pPr>
            <a:r>
              <a:rPr lang="en-US" sz="4800" dirty="0" smtClean="0">
                <a:solidFill>
                  <a:srgbClr val="1993B9"/>
                </a:solidFill>
              </a:rPr>
              <a:t>168,400</a:t>
            </a:r>
            <a:r>
              <a:rPr lang="en-US" sz="4400" dirty="0" smtClean="0"/>
              <a:t>:  	</a:t>
            </a:r>
            <a:r>
              <a:rPr lang="en-US" dirty="0" smtClean="0"/>
              <a:t>number who </a:t>
            </a:r>
            <a:r>
              <a:rPr lang="en-US" dirty="0"/>
              <a:t>will develop cervical cancer </a:t>
            </a:r>
            <a:r>
              <a:rPr lang="en-US" dirty="0" smtClean="0"/>
              <a:t>				if none are vaccinated</a:t>
            </a:r>
          </a:p>
          <a:p>
            <a:pPr marL="0" indent="0">
              <a:lnSpc>
                <a:spcPct val="90000"/>
              </a:lnSpc>
              <a:buNone/>
            </a:pPr>
            <a:r>
              <a:rPr lang="en-US" sz="4400" dirty="0" smtClean="0">
                <a:solidFill>
                  <a:srgbClr val="1993B9"/>
                </a:solidFill>
              </a:rPr>
              <a:t>54,100</a:t>
            </a:r>
            <a:r>
              <a:rPr lang="en-US" sz="4400" dirty="0" smtClean="0"/>
              <a:t>:  		</a:t>
            </a:r>
            <a:r>
              <a:rPr lang="en-US" dirty="0" smtClean="0"/>
              <a:t>number </a:t>
            </a:r>
            <a:r>
              <a:rPr lang="en-US" dirty="0"/>
              <a:t>will die from </a:t>
            </a:r>
            <a:r>
              <a:rPr lang="en-US" dirty="0" smtClean="0"/>
              <a:t>cervical cancer if 				none are vaccinated</a:t>
            </a:r>
            <a:endParaRPr lang="en-US" dirty="0"/>
          </a:p>
          <a:p>
            <a:pPr marL="0" indent="0">
              <a:buNone/>
            </a:pPr>
            <a:endParaRPr lang="en-US" dirty="0" smtClean="0"/>
          </a:p>
          <a:p>
            <a:pPr marL="0" indent="0">
              <a:buNone/>
            </a:pPr>
            <a:endParaRPr lang="en-US" sz="2800" i="1" dirty="0" smtClean="0"/>
          </a:p>
          <a:p>
            <a:pPr marL="0" indent="0">
              <a:buNone/>
            </a:pPr>
            <a:r>
              <a:rPr lang="en-US" sz="2800" i="1" dirty="0" smtClean="0">
                <a:solidFill>
                  <a:srgbClr val="722B79"/>
                </a:solidFill>
              </a:rPr>
              <a:t>For </a:t>
            </a:r>
            <a:r>
              <a:rPr lang="en-US" sz="2800" i="1" dirty="0">
                <a:solidFill>
                  <a:srgbClr val="722B79"/>
                </a:solidFill>
              </a:rPr>
              <a:t>each year we stay at 30% coverage instead of achieving 80</a:t>
            </a:r>
            <a:r>
              <a:rPr lang="en-US" sz="2800" i="1" dirty="0" smtClean="0">
                <a:solidFill>
                  <a:srgbClr val="722B79"/>
                </a:solidFill>
              </a:rPr>
              <a:t>%</a:t>
            </a:r>
          </a:p>
          <a:p>
            <a:pPr marL="0" indent="0">
              <a:buNone/>
            </a:pPr>
            <a:endParaRPr lang="en-US" sz="1500" i="1" dirty="0" smtClean="0">
              <a:solidFill>
                <a:srgbClr val="722B79"/>
              </a:solidFill>
            </a:endParaRPr>
          </a:p>
          <a:p>
            <a:pPr marL="0" indent="0">
              <a:buNone/>
            </a:pPr>
            <a:r>
              <a:rPr lang="en-US" sz="4400" dirty="0" smtClean="0">
                <a:solidFill>
                  <a:srgbClr val="C7380B"/>
                </a:solidFill>
              </a:rPr>
              <a:t>4,400</a:t>
            </a:r>
            <a:r>
              <a:rPr lang="en-US" sz="4400" dirty="0" smtClean="0"/>
              <a:t>:  		</a:t>
            </a:r>
            <a:r>
              <a:rPr lang="en-US" sz="3100" dirty="0" smtClean="0"/>
              <a:t>number of future cervical cancer cases we 				will not prevent</a:t>
            </a:r>
          </a:p>
          <a:p>
            <a:pPr marL="0" indent="0">
              <a:buNone/>
            </a:pPr>
            <a:r>
              <a:rPr lang="en-US" sz="4400" dirty="0" smtClean="0">
                <a:solidFill>
                  <a:srgbClr val="C7380B"/>
                </a:solidFill>
              </a:rPr>
              <a:t>1,400</a:t>
            </a:r>
            <a:r>
              <a:rPr lang="en-US" sz="4400" dirty="0" smtClean="0"/>
              <a:t>:  		</a:t>
            </a:r>
            <a:r>
              <a:rPr lang="en-US" dirty="0" smtClean="0"/>
              <a:t>number of </a:t>
            </a:r>
            <a:r>
              <a:rPr lang="en-US" dirty="0"/>
              <a:t>cervical cancer deaths </a:t>
            </a:r>
            <a:r>
              <a:rPr lang="en-US" dirty="0" smtClean="0"/>
              <a:t>we will 				not prevent</a:t>
            </a:r>
            <a:endParaRPr lang="en-US" dirty="0"/>
          </a:p>
        </p:txBody>
      </p:sp>
      <p:sp>
        <p:nvSpPr>
          <p:cNvPr id="7" name="Text Placeholder 6"/>
          <p:cNvSpPr>
            <a:spLocks noGrp="1"/>
          </p:cNvSpPr>
          <p:nvPr>
            <p:ph type="body" sz="quarter" idx="4294967295"/>
          </p:nvPr>
        </p:nvSpPr>
        <p:spPr>
          <a:xfrm>
            <a:off x="15240" y="6451600"/>
            <a:ext cx="4800600" cy="381000"/>
          </a:xfrm>
        </p:spPr>
        <p:txBody>
          <a:bodyPr>
            <a:normAutofit/>
          </a:bodyPr>
          <a:lstStyle/>
          <a:p>
            <a:pPr marL="0" indent="0">
              <a:buNone/>
            </a:pPr>
            <a:r>
              <a:rPr lang="en-US" sz="1400" b="0" dirty="0" smtClean="0"/>
              <a:t>Adapted from </a:t>
            </a:r>
            <a:r>
              <a:rPr lang="en-US" sz="1400" b="0" dirty="0" err="1" smtClean="0"/>
              <a:t>Chesson</a:t>
            </a:r>
            <a:r>
              <a:rPr lang="en-US" sz="1400" b="0" dirty="0" smtClean="0"/>
              <a:t> HW et al, Vaccine 2011;29:8443-50</a:t>
            </a:r>
          </a:p>
        </p:txBody>
      </p:sp>
    </p:spTree>
    <p:extLst>
      <p:ext uri="{BB962C8B-B14F-4D97-AF65-F5344CB8AC3E}">
        <p14:creationId xmlns:p14="http://schemas.microsoft.com/office/powerpoint/2010/main" val="138501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600" b="1" dirty="0" smtClean="0"/>
              <a:t>HPV </a:t>
            </a:r>
            <a:r>
              <a:rPr lang="en-US" sz="3600" b="1" dirty="0" smtClean="0"/>
              <a:t>Vaccine Series Initiation</a:t>
            </a:r>
            <a:br>
              <a:rPr lang="en-US" sz="3600" b="1" dirty="0" smtClean="0"/>
            </a:br>
            <a:r>
              <a:rPr lang="en-US" sz="3600" b="1" dirty="0" smtClean="0"/>
              <a:t>Girls </a:t>
            </a:r>
            <a:r>
              <a:rPr lang="en-US" sz="3600" b="1" dirty="0" smtClean="0"/>
              <a:t>13-17 Years, by State</a:t>
            </a:r>
            <a:r>
              <a:rPr lang="en-US" sz="3600" b="1" dirty="0"/>
              <a:t>, </a:t>
            </a:r>
            <a:r>
              <a:rPr lang="en-US" sz="3600" b="1" dirty="0" smtClean="0"/>
              <a:t>2013</a:t>
            </a:r>
            <a:r>
              <a:rPr lang="en-US" sz="3600" dirty="0" smtClean="0"/>
              <a:t>  </a:t>
            </a:r>
            <a:endParaRPr lang="en-US" sz="60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826772394"/>
              </p:ext>
            </p:extLst>
          </p:nvPr>
        </p:nvGraphicFramePr>
        <p:xfrm>
          <a:off x="152400" y="1295400"/>
          <a:ext cx="85344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139847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Evidence-based strategies to improve </a:t>
            </a:r>
            <a:br>
              <a:rPr lang="en-US" dirty="0" smtClean="0"/>
            </a:br>
            <a:r>
              <a:rPr lang="en-US" dirty="0" smtClean="0"/>
              <a:t>vaccination coverage</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Reminder/recall system</a:t>
            </a:r>
          </a:p>
          <a:p>
            <a:pPr lvl="1"/>
            <a:r>
              <a:rPr lang="en-US" b="0" dirty="0" smtClean="0"/>
              <a:t>Provider level (e.g., EMR prompts)</a:t>
            </a:r>
          </a:p>
          <a:p>
            <a:pPr lvl="1"/>
            <a:r>
              <a:rPr lang="en-US" b="0" dirty="0" smtClean="0"/>
              <a:t>Parent/patient level (e.g., postcards, telephone calls, text messaging)</a:t>
            </a:r>
          </a:p>
          <a:p>
            <a:r>
              <a:rPr lang="en-US" dirty="0" smtClean="0"/>
              <a:t>Standing orders</a:t>
            </a:r>
          </a:p>
          <a:p>
            <a:r>
              <a:rPr lang="en-US" dirty="0" smtClean="0"/>
              <a:t>Provider assessment and feedback</a:t>
            </a:r>
          </a:p>
          <a:p>
            <a:pPr lvl="1"/>
            <a:r>
              <a:rPr lang="en-US" b="0" dirty="0" smtClean="0"/>
              <a:t>Assessment of vaccination coverage levels within the practice and discussion of strategies to improve vaccine delivery</a:t>
            </a:r>
          </a:p>
          <a:p>
            <a:r>
              <a:rPr lang="en-US" dirty="0" smtClean="0"/>
              <a:t>Utilizing immunization information systems</a:t>
            </a:r>
          </a:p>
          <a:p>
            <a:endParaRPr lang="en-US" dirty="0" smtClean="0"/>
          </a:p>
          <a:p>
            <a:endParaRPr lang="en-US" dirty="0"/>
          </a:p>
        </p:txBody>
      </p:sp>
      <p:sp>
        <p:nvSpPr>
          <p:cNvPr id="7" name="Text Placeholder 6"/>
          <p:cNvSpPr>
            <a:spLocks noGrp="1"/>
          </p:cNvSpPr>
          <p:nvPr>
            <p:ph type="body" sz="quarter" idx="4294967295"/>
          </p:nvPr>
        </p:nvSpPr>
        <p:spPr>
          <a:xfrm>
            <a:off x="0" y="6553200"/>
            <a:ext cx="4800600" cy="304800"/>
          </a:xfrm>
        </p:spPr>
        <p:txBody>
          <a:bodyPr>
            <a:normAutofit/>
          </a:bodyPr>
          <a:lstStyle/>
          <a:p>
            <a:pPr marL="0" indent="0">
              <a:buNone/>
            </a:pPr>
            <a:r>
              <a:rPr lang="en-US" sz="1400" b="0" dirty="0" smtClean="0"/>
              <a:t>www.thecommunityguide.org/vaccines/universally/index.html</a:t>
            </a:r>
            <a:endParaRPr lang="en-US" sz="1400" b="0" dirty="0"/>
          </a:p>
        </p:txBody>
      </p:sp>
    </p:spTree>
    <p:extLst>
      <p:ext uri="{BB962C8B-B14F-4D97-AF65-F5344CB8AC3E}">
        <p14:creationId xmlns:p14="http://schemas.microsoft.com/office/powerpoint/2010/main" val="371851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0" y="304800"/>
            <a:ext cx="9144000" cy="1219200"/>
          </a:xfrm>
        </p:spPr>
        <p:txBody>
          <a:bodyPr>
            <a:noAutofit/>
          </a:bodyPr>
          <a:lstStyle/>
          <a:p>
            <a:pPr eaLnBrk="1" hangingPunct="1"/>
            <a:r>
              <a:rPr lang="en-US" sz="3600" dirty="0" smtClean="0">
                <a:latin typeface="+mj-lt"/>
              </a:rPr>
              <a:t>Impact of Reminder/Recall on Vaccination</a:t>
            </a:r>
            <a:br>
              <a:rPr lang="en-US" sz="3600" dirty="0" smtClean="0">
                <a:latin typeface="+mj-lt"/>
              </a:rPr>
            </a:br>
            <a:r>
              <a:rPr lang="en-US" sz="3600" dirty="0" smtClean="0">
                <a:latin typeface="+mj-lt"/>
              </a:rPr>
              <a:t> Rates among Adolescents</a:t>
            </a:r>
          </a:p>
        </p:txBody>
      </p:sp>
      <p:graphicFrame>
        <p:nvGraphicFramePr>
          <p:cNvPr id="120835" name="Object 79"/>
          <p:cNvGraphicFramePr>
            <a:graphicFrameLocks noGrp="1"/>
          </p:cNvGraphicFramePr>
          <p:nvPr>
            <p:ph idx="1"/>
            <p:extLst>
              <p:ext uri="{D42A27DB-BD31-4B8C-83A1-F6EECF244321}">
                <p14:modId xmlns:p14="http://schemas.microsoft.com/office/powerpoint/2010/main" val="1305167436"/>
              </p:ext>
            </p:extLst>
          </p:nvPr>
        </p:nvGraphicFramePr>
        <p:xfrm>
          <a:off x="771525" y="1597025"/>
          <a:ext cx="7839075" cy="3721100"/>
        </p:xfrm>
        <a:graphic>
          <a:graphicData uri="http://schemas.openxmlformats.org/presentationml/2006/ole">
            <mc:AlternateContent xmlns:mc="http://schemas.openxmlformats.org/markup-compatibility/2006">
              <mc:Choice xmlns:v="urn:schemas-microsoft-com:vml" Requires="v">
                <p:oleObj spid="_x0000_s12329" name="Worksheet" r:id="rId4" imgW="8572500" imgH="3829050" progId="Excel.Sheet.8">
                  <p:embed/>
                </p:oleObj>
              </mc:Choice>
              <mc:Fallback>
                <p:oleObj name="Worksheet" r:id="rId4" imgW="8572500" imgH="3829050"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597025"/>
                        <a:ext cx="7839075" cy="372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Box 4"/>
          <p:cNvSpPr txBox="1">
            <a:spLocks noChangeArrowheads="1"/>
          </p:cNvSpPr>
          <p:nvPr/>
        </p:nvSpPr>
        <p:spPr bwMode="auto">
          <a:xfrm>
            <a:off x="7162800" y="2133600"/>
            <a:ext cx="898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rPr>
              <a:t>*p&lt;0.05</a:t>
            </a:r>
          </a:p>
        </p:txBody>
      </p:sp>
      <p:sp>
        <p:nvSpPr>
          <p:cNvPr id="120837" name="TextBox 5"/>
          <p:cNvSpPr txBox="1">
            <a:spLocks noChangeArrowheads="1"/>
          </p:cNvSpPr>
          <p:nvPr/>
        </p:nvSpPr>
        <p:spPr bwMode="auto">
          <a:xfrm>
            <a:off x="76200" y="6553200"/>
            <a:ext cx="4114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dirty="0" err="1">
                <a:solidFill>
                  <a:schemeClr val="accent1">
                    <a:lumMod val="50000"/>
                  </a:schemeClr>
                </a:solidFill>
                <a:latin typeface="+mn-lt"/>
              </a:rPr>
              <a:t>Suh</a:t>
            </a:r>
            <a:r>
              <a:rPr lang="en-US" sz="1000" dirty="0">
                <a:solidFill>
                  <a:schemeClr val="accent1">
                    <a:lumMod val="50000"/>
                  </a:schemeClr>
                </a:solidFill>
                <a:latin typeface="+mn-lt"/>
              </a:rPr>
              <a:t> C et al. Pediatrics 2012;129:e1437-45</a:t>
            </a:r>
          </a:p>
        </p:txBody>
      </p:sp>
      <p:sp>
        <p:nvSpPr>
          <p:cNvPr id="120838" name="Text Box 7"/>
          <p:cNvSpPr txBox="1">
            <a:spLocks noChangeArrowheads="1"/>
          </p:cNvSpPr>
          <p:nvPr/>
        </p:nvSpPr>
        <p:spPr bwMode="auto">
          <a:xfrm>
            <a:off x="3727450" y="5424488"/>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000000"/>
                </a:solidFill>
              </a:rPr>
              <a:t>Vaccine</a:t>
            </a:r>
          </a:p>
        </p:txBody>
      </p:sp>
      <p:sp>
        <p:nvSpPr>
          <p:cNvPr id="120839" name="TextBox 1"/>
          <p:cNvSpPr txBox="1">
            <a:spLocks noChangeArrowheads="1"/>
          </p:cNvSpPr>
          <p:nvPr/>
        </p:nvSpPr>
        <p:spPr bwMode="auto">
          <a:xfrm rot="-5400000">
            <a:off x="-565943" y="3244056"/>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Myriad Pro" pitchFamily="34" charset="0"/>
              </a:rPr>
              <a:t>Percent</a:t>
            </a:r>
          </a:p>
        </p:txBody>
      </p:sp>
    </p:spTree>
    <p:extLst>
      <p:ext uri="{BB962C8B-B14F-4D97-AF65-F5344CB8AC3E}">
        <p14:creationId xmlns:p14="http://schemas.microsoft.com/office/powerpoint/2010/main" val="2979513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1143000"/>
          </a:xfrm>
        </p:spPr>
        <p:txBody>
          <a:bodyPr>
            <a:noAutofit/>
          </a:bodyPr>
          <a:lstStyle/>
          <a:p>
            <a:r>
              <a:rPr lang="en-US" sz="3200" b="1" dirty="0" smtClean="0"/>
              <a:t>Percentages of adolescents 11-18 years of age who </a:t>
            </a:r>
            <a:br>
              <a:rPr lang="en-US" sz="3200" b="1" dirty="0" smtClean="0"/>
            </a:br>
            <a:r>
              <a:rPr lang="en-US" sz="3200" b="1" dirty="0" smtClean="0"/>
              <a:t>received any vaccination at 4, 12, and 24 weeks: </a:t>
            </a:r>
            <a:br>
              <a:rPr lang="en-US" sz="3200" b="1" dirty="0" smtClean="0"/>
            </a:br>
            <a:r>
              <a:rPr lang="en-US" sz="3200" b="1" dirty="0" smtClean="0"/>
              <a:t>Text4Health-Adolescents, New York City, 2009</a:t>
            </a:r>
            <a:endParaRPr lang="en-US" sz="3200" b="1" dirty="0"/>
          </a:p>
        </p:txBody>
      </p:sp>
      <p:sp>
        <p:nvSpPr>
          <p:cNvPr id="4" name="Slide Number Placeholder 3"/>
          <p:cNvSpPr>
            <a:spLocks noGrp="1"/>
          </p:cNvSpPr>
          <p:nvPr>
            <p:ph type="sldNum" sz="quarter" idx="4294967295"/>
          </p:nvPr>
        </p:nvSpPr>
        <p:spPr/>
        <p:txBody>
          <a:bodyPr/>
          <a:lstStyle/>
          <a:p>
            <a:pPr algn="r">
              <a:defRPr/>
            </a:pPr>
            <a:fld id="{1B65E6F6-DA08-459E-A105-ABE0A4AB82A1}" type="slidenum">
              <a:rPr lang="en-US" sz="1400" smtClean="0">
                <a:solidFill>
                  <a:srgbClr val="0039A6"/>
                </a:solidFill>
              </a:rPr>
              <a:pPr algn="r">
                <a:defRPr/>
              </a:pPr>
              <a:t>55</a:t>
            </a:fld>
            <a:endParaRPr lang="en-US" sz="1400" dirty="0">
              <a:solidFill>
                <a:srgbClr val="0039A6"/>
              </a:solidFill>
            </a:endParaRPr>
          </a:p>
        </p:txBody>
      </p:sp>
      <p:pic>
        <p:nvPicPr>
          <p:cNvPr id="4474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90599" y="1874520"/>
            <a:ext cx="7239001" cy="406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81001"/>
            <a:ext cx="2814873" cy="276999"/>
          </a:xfrm>
          <a:prstGeom prst="rect">
            <a:avLst/>
          </a:prstGeom>
          <a:noFill/>
        </p:spPr>
        <p:txBody>
          <a:bodyPr wrap="none" rtlCol="0">
            <a:spAutoFit/>
          </a:bodyPr>
          <a:lstStyle/>
          <a:p>
            <a:r>
              <a:rPr lang="en-US" sz="1200" dirty="0" smtClean="0">
                <a:solidFill>
                  <a:schemeClr val="accent1">
                    <a:lumMod val="50000"/>
                  </a:schemeClr>
                </a:solidFill>
              </a:rPr>
              <a:t>Stockwell et al. AJPH. 2012;102:e15-e21.</a:t>
            </a:r>
            <a:endParaRPr lang="en-US" sz="1200" dirty="0">
              <a:solidFill>
                <a:schemeClr val="accent1">
                  <a:lumMod val="50000"/>
                </a:schemeClr>
              </a:solidFill>
            </a:endParaRPr>
          </a:p>
        </p:txBody>
      </p:sp>
    </p:spTree>
    <p:extLst>
      <p:ext uri="{BB962C8B-B14F-4D97-AF65-F5344CB8AC3E}">
        <p14:creationId xmlns:p14="http://schemas.microsoft.com/office/powerpoint/2010/main" val="24613903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AFIX: Quality Improvement</a:t>
            </a:r>
            <a:endParaRPr lang="en-US" dirty="0"/>
          </a:p>
        </p:txBody>
      </p:sp>
      <p:sp>
        <p:nvSpPr>
          <p:cNvPr id="4" name="Curved Left Arrow 3"/>
          <p:cNvSpPr/>
          <p:nvPr/>
        </p:nvSpPr>
        <p:spPr>
          <a:xfrm>
            <a:off x="4533900" y="1607404"/>
            <a:ext cx="4457700" cy="4793396"/>
          </a:xfrm>
          <a:prstGeom prst="curvedLeftArrow">
            <a:avLst>
              <a:gd name="adj1" fmla="val 10899"/>
              <a:gd name="adj2" fmla="val 36178"/>
              <a:gd name="adj3" fmla="val 25000"/>
            </a:avLst>
          </a:prstGeom>
          <a:solidFill>
            <a:srgbClr val="90D9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Left Arrow 8"/>
          <p:cNvSpPr/>
          <p:nvPr/>
        </p:nvSpPr>
        <p:spPr>
          <a:xfrm flipH="1" flipV="1">
            <a:off x="76200" y="1074003"/>
            <a:ext cx="4457700" cy="4711780"/>
          </a:xfrm>
          <a:prstGeom prst="curvedLeftArrow">
            <a:avLst>
              <a:gd name="adj1" fmla="val 10899"/>
              <a:gd name="adj2" fmla="val 36178"/>
              <a:gd name="adj3" fmla="val 25000"/>
            </a:avLst>
          </a:prstGeom>
          <a:solidFill>
            <a:srgbClr val="90D9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962400" y="2177772"/>
            <a:ext cx="2819400" cy="707886"/>
          </a:xfrm>
          <a:prstGeom prst="rect">
            <a:avLst/>
          </a:prstGeom>
          <a:noFill/>
        </p:spPr>
        <p:txBody>
          <a:bodyPr wrap="square" rtlCol="0">
            <a:spAutoFit/>
          </a:bodyPr>
          <a:lstStyle/>
          <a:p>
            <a:r>
              <a:rPr lang="en-US" sz="4000" b="1" dirty="0" smtClean="0">
                <a:solidFill>
                  <a:srgbClr val="1993B9"/>
                </a:solidFill>
              </a:rPr>
              <a:t>A</a:t>
            </a:r>
            <a:r>
              <a:rPr lang="en-US" sz="3200" b="1" dirty="0" smtClean="0">
                <a:solidFill>
                  <a:srgbClr val="722B79"/>
                </a:solidFill>
              </a:rPr>
              <a:t>ssessment</a:t>
            </a:r>
            <a:endParaRPr lang="en-US" sz="3200" b="1" dirty="0">
              <a:solidFill>
                <a:srgbClr val="722B79"/>
              </a:solidFill>
            </a:endParaRPr>
          </a:p>
        </p:txBody>
      </p:sp>
      <p:sp>
        <p:nvSpPr>
          <p:cNvPr id="5" name="TextBox 4"/>
          <p:cNvSpPr txBox="1"/>
          <p:nvPr/>
        </p:nvSpPr>
        <p:spPr>
          <a:xfrm>
            <a:off x="6762750" y="3330714"/>
            <a:ext cx="2057400" cy="707886"/>
          </a:xfrm>
          <a:prstGeom prst="rect">
            <a:avLst/>
          </a:prstGeom>
          <a:noFill/>
        </p:spPr>
        <p:txBody>
          <a:bodyPr wrap="square" rtlCol="0">
            <a:spAutoFit/>
          </a:bodyPr>
          <a:lstStyle/>
          <a:p>
            <a:pPr algn="r"/>
            <a:r>
              <a:rPr lang="en-US" sz="3200" b="1" dirty="0" err="1" smtClean="0">
                <a:solidFill>
                  <a:srgbClr val="722B79"/>
                </a:solidFill>
              </a:rPr>
              <a:t>e</a:t>
            </a:r>
            <a:r>
              <a:rPr lang="en-US" sz="4000" b="1" dirty="0" err="1" smtClean="0">
                <a:solidFill>
                  <a:srgbClr val="1993B9"/>
                </a:solidFill>
              </a:rPr>
              <a:t>X</a:t>
            </a:r>
            <a:r>
              <a:rPr lang="en-US" sz="3200" b="1" dirty="0" err="1" smtClean="0">
                <a:solidFill>
                  <a:srgbClr val="722B79"/>
                </a:solidFill>
              </a:rPr>
              <a:t>change</a:t>
            </a:r>
            <a:endParaRPr lang="en-US" sz="3200" b="1" dirty="0">
              <a:solidFill>
                <a:srgbClr val="722B79"/>
              </a:solidFill>
            </a:endParaRPr>
          </a:p>
        </p:txBody>
      </p:sp>
      <p:sp>
        <p:nvSpPr>
          <p:cNvPr id="6" name="TextBox 5"/>
          <p:cNvSpPr txBox="1"/>
          <p:nvPr/>
        </p:nvSpPr>
        <p:spPr>
          <a:xfrm>
            <a:off x="228600" y="3330714"/>
            <a:ext cx="2819400" cy="707886"/>
          </a:xfrm>
          <a:prstGeom prst="rect">
            <a:avLst/>
          </a:prstGeom>
          <a:noFill/>
        </p:spPr>
        <p:txBody>
          <a:bodyPr wrap="square" rtlCol="0">
            <a:spAutoFit/>
          </a:bodyPr>
          <a:lstStyle/>
          <a:p>
            <a:r>
              <a:rPr lang="en-US" sz="4000" b="1" dirty="0" smtClean="0">
                <a:solidFill>
                  <a:srgbClr val="1993B9"/>
                </a:solidFill>
              </a:rPr>
              <a:t>I</a:t>
            </a:r>
            <a:r>
              <a:rPr lang="en-US" sz="3200" b="1" dirty="0" smtClean="0">
                <a:solidFill>
                  <a:srgbClr val="722B79"/>
                </a:solidFill>
              </a:rPr>
              <a:t>ncentives</a:t>
            </a:r>
            <a:endParaRPr lang="en-US" sz="3200" b="1" dirty="0">
              <a:solidFill>
                <a:srgbClr val="722B79"/>
              </a:solidFill>
            </a:endParaRPr>
          </a:p>
        </p:txBody>
      </p:sp>
      <p:sp>
        <p:nvSpPr>
          <p:cNvPr id="7" name="TextBox 6"/>
          <p:cNvSpPr txBox="1"/>
          <p:nvPr/>
        </p:nvSpPr>
        <p:spPr>
          <a:xfrm>
            <a:off x="3276600" y="4495800"/>
            <a:ext cx="2819400" cy="830997"/>
          </a:xfrm>
          <a:prstGeom prst="rect">
            <a:avLst/>
          </a:prstGeom>
          <a:noFill/>
        </p:spPr>
        <p:txBody>
          <a:bodyPr wrap="square" rtlCol="0">
            <a:spAutoFit/>
          </a:bodyPr>
          <a:lstStyle/>
          <a:p>
            <a:r>
              <a:rPr lang="en-US" sz="4800" b="1" dirty="0" smtClean="0">
                <a:solidFill>
                  <a:srgbClr val="1993B9"/>
                </a:solidFill>
              </a:rPr>
              <a:t>F</a:t>
            </a:r>
            <a:r>
              <a:rPr lang="en-US" sz="3200" b="1" dirty="0" smtClean="0">
                <a:solidFill>
                  <a:srgbClr val="722B79"/>
                </a:solidFill>
              </a:rPr>
              <a:t>eedback</a:t>
            </a:r>
            <a:endParaRPr lang="en-US" sz="3200" b="1" dirty="0">
              <a:solidFill>
                <a:srgbClr val="722B79"/>
              </a:solidFill>
            </a:endParaRPr>
          </a:p>
        </p:txBody>
      </p:sp>
      <p:sp>
        <p:nvSpPr>
          <p:cNvPr id="10" name="TextBox 9"/>
          <p:cNvSpPr txBox="1"/>
          <p:nvPr/>
        </p:nvSpPr>
        <p:spPr>
          <a:xfrm>
            <a:off x="3124200" y="2971800"/>
            <a:ext cx="2819400" cy="1323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p3d extrusionH="57150">
              <a:bevelT w="38100" h="38100"/>
            </a:sp3d>
          </a:bodyPr>
          <a:lstStyle/>
          <a:p>
            <a:pPr algn="ctr"/>
            <a:r>
              <a:rPr lang="en-US" sz="8000" b="1" dirty="0" smtClean="0">
                <a:solidFill>
                  <a:srgbClr val="1993B9"/>
                </a:solidFill>
                <a:effectLst>
                  <a:outerShdw blurRad="50800" dist="38100" dir="2700000" algn="tl" rotWithShape="0">
                    <a:prstClr val="black">
                      <a:alpha val="40000"/>
                    </a:prstClr>
                  </a:outerShdw>
                </a:effectLst>
                <a:latin typeface="Century Gothic" panose="020B0502020202020204" pitchFamily="34" charset="0"/>
              </a:rPr>
              <a:t>AFIX</a:t>
            </a:r>
            <a:endParaRPr lang="en-US" sz="6600" b="1" dirty="0">
              <a:solidFill>
                <a:srgbClr val="722B79"/>
              </a:solidFill>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3538214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AFIX</a:t>
            </a:r>
            <a:endParaRPr lang="en-US"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24354" y="304800"/>
            <a:ext cx="7753350" cy="576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6336268"/>
            <a:ext cx="6019800" cy="461665"/>
          </a:xfrm>
          <a:prstGeom prst="rect">
            <a:avLst/>
          </a:prstGeom>
          <a:noFill/>
        </p:spPr>
        <p:txBody>
          <a:bodyPr wrap="square" rtlCol="0">
            <a:spAutoFit/>
          </a:bodyPr>
          <a:lstStyle/>
          <a:p>
            <a:r>
              <a:rPr lang="en-US" sz="2400" b="1" dirty="0">
                <a:solidFill>
                  <a:srgbClr val="1993B9"/>
                </a:solidFill>
              </a:rPr>
              <a:t>cdc.gov/vaccines/programs/</a:t>
            </a:r>
            <a:r>
              <a:rPr lang="en-US" sz="2400" b="1" dirty="0" err="1">
                <a:solidFill>
                  <a:srgbClr val="1993B9"/>
                </a:solidFill>
              </a:rPr>
              <a:t>afix</a:t>
            </a:r>
            <a:r>
              <a:rPr lang="en-US" sz="2400" b="1" dirty="0">
                <a:solidFill>
                  <a:srgbClr val="1993B9"/>
                </a:solidFill>
              </a:rPr>
              <a:t>/index.html</a:t>
            </a:r>
          </a:p>
        </p:txBody>
      </p:sp>
    </p:spTree>
    <p:extLst>
      <p:ext uri="{BB962C8B-B14F-4D97-AF65-F5344CB8AC3E}">
        <p14:creationId xmlns:p14="http://schemas.microsoft.com/office/powerpoint/2010/main" val="1229118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61492"/>
            <a:ext cx="6257925" cy="616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1705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Framing the conversation</a:t>
            </a:r>
          </a:p>
        </p:txBody>
      </p:sp>
      <p:sp>
        <p:nvSpPr>
          <p:cNvPr id="6" name="Text Placeholder 5"/>
          <p:cNvSpPr>
            <a:spLocks noGrp="1"/>
          </p:cNvSpPr>
          <p:nvPr>
            <p:ph type="body" idx="1"/>
          </p:nvPr>
        </p:nvSpPr>
        <p:spPr/>
        <p:txBody>
          <a:bodyPr>
            <a:normAutofit/>
          </a:bodyPr>
          <a:lstStyle/>
          <a:p>
            <a:r>
              <a:rPr lang="en-US" sz="2800" dirty="0" smtClean="0"/>
              <a:t>Talking about HPV vaccine</a:t>
            </a:r>
            <a:endParaRPr lang="en-US" sz="2800" dirty="0"/>
          </a:p>
        </p:txBody>
      </p:sp>
    </p:spTree>
    <p:extLst>
      <p:ext uri="{BB962C8B-B14F-4D97-AF65-F5344CB8AC3E}">
        <p14:creationId xmlns:p14="http://schemas.microsoft.com/office/powerpoint/2010/main" val="117880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en-US" dirty="0" smtClean="0"/>
              <a:t>HPV Types Differ in their </a:t>
            </a:r>
            <a:br>
              <a:rPr lang="en-US" dirty="0" smtClean="0"/>
            </a:br>
            <a:r>
              <a:rPr lang="en-US" dirty="0" smtClean="0"/>
              <a:t>Disease Associations</a:t>
            </a:r>
          </a:p>
        </p:txBody>
      </p:sp>
      <p:cxnSp>
        <p:nvCxnSpPr>
          <p:cNvPr id="6" name="Straight Arrow Connector 5"/>
          <p:cNvCxnSpPr>
            <a:stCxn id="8" idx="2"/>
            <a:endCxn id="56334" idx="0"/>
          </p:cNvCxnSpPr>
          <p:nvPr/>
        </p:nvCxnSpPr>
        <p:spPr>
          <a:xfrm flipH="1">
            <a:off x="1788161" y="2459593"/>
            <a:ext cx="1409023" cy="2036572"/>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a:stCxn id="8" idx="2"/>
            <a:endCxn id="56331" idx="0"/>
          </p:cNvCxnSpPr>
          <p:nvPr/>
        </p:nvCxnSpPr>
        <p:spPr>
          <a:xfrm>
            <a:off x="3197184" y="2459593"/>
            <a:ext cx="1870379" cy="2308987"/>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grpSp>
        <p:nvGrpSpPr>
          <p:cNvPr id="56323" name="Group 15"/>
          <p:cNvGrpSpPr>
            <a:grpSpLocks/>
          </p:cNvGrpSpPr>
          <p:nvPr/>
        </p:nvGrpSpPr>
        <p:grpSpPr bwMode="auto">
          <a:xfrm>
            <a:off x="228600" y="1676400"/>
            <a:ext cx="8614572" cy="4283996"/>
            <a:chOff x="231346" y="2052935"/>
            <a:chExt cx="8459354" cy="3675507"/>
          </a:xfrm>
        </p:grpSpPr>
        <p:sp>
          <p:nvSpPr>
            <p:cNvPr id="8" name="Text Box 6"/>
            <p:cNvSpPr txBox="1">
              <a:spLocks noChangeArrowheads="1"/>
            </p:cNvSpPr>
            <p:nvPr/>
          </p:nvSpPr>
          <p:spPr bwMode="auto">
            <a:xfrm>
              <a:off x="2025384" y="2052935"/>
              <a:ext cx="2242115" cy="671950"/>
            </a:xfrm>
            <a:prstGeom prst="roundRect">
              <a:avLst/>
            </a:prstGeom>
            <a:gradFill flip="none" rotWithShape="1">
              <a:gsLst>
                <a:gs pos="0">
                  <a:srgbClr val="E6C4EA">
                    <a:shade val="67500"/>
                    <a:satMod val="115000"/>
                  </a:srgbClr>
                </a:gs>
                <a:gs pos="100000">
                  <a:srgbClr val="E6C4EA">
                    <a:shade val="100000"/>
                    <a:satMod val="115000"/>
                  </a:srgbClr>
                </a:gs>
              </a:gsLst>
              <a:lin ang="16200000" scaled="1"/>
              <a:tileRect/>
            </a:gradFill>
            <a:ln w="28575">
              <a:solidFill>
                <a:srgbClr val="722B79"/>
              </a:solidFill>
              <a:miter lim="800000"/>
              <a:headEnd/>
              <a:tailEnd/>
            </a:ln>
            <a:effectLst>
              <a:outerShdw blurRad="50800" dist="38100" dir="2700000" algn="tl" rotWithShape="0">
                <a:prstClr val="black">
                  <a:alpha val="40000"/>
                </a:prstClr>
              </a:outerShdw>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2000" b="1" dirty="0" smtClean="0">
                  <a:solidFill>
                    <a:srgbClr val="722B79"/>
                  </a:solidFill>
                  <a:latin typeface="Myriad Pro" pitchFamily="34" charset="0"/>
                  <a:cs typeface="+mn-cs"/>
                </a:rPr>
                <a:t>Mucosal </a:t>
              </a:r>
            </a:p>
            <a:p>
              <a:pPr algn="ctr" eaLnBrk="1" fontAlgn="auto" hangingPunct="1">
                <a:spcBef>
                  <a:spcPts val="0"/>
                </a:spcBef>
                <a:spcAft>
                  <a:spcPts val="0"/>
                </a:spcAft>
                <a:defRPr/>
              </a:pPr>
              <a:r>
                <a:rPr lang="en-US" sz="2000" b="1" dirty="0">
                  <a:solidFill>
                    <a:srgbClr val="722B79"/>
                  </a:solidFill>
                  <a:latin typeface="Myriad Pro" pitchFamily="34" charset="0"/>
                  <a:cs typeface="+mn-cs"/>
                </a:rPr>
                <a:t>s</a:t>
              </a:r>
              <a:r>
                <a:rPr lang="en-US" sz="2000" b="1" dirty="0" smtClean="0">
                  <a:solidFill>
                    <a:srgbClr val="722B79"/>
                  </a:solidFill>
                  <a:latin typeface="Myriad Pro" pitchFamily="34" charset="0"/>
                  <a:cs typeface="+mn-cs"/>
                </a:rPr>
                <a:t>ites </a:t>
              </a:r>
              <a:r>
                <a:rPr lang="en-US" sz="2000" b="1" dirty="0">
                  <a:solidFill>
                    <a:srgbClr val="722B79"/>
                  </a:solidFill>
                  <a:latin typeface="Myriad Pro" pitchFamily="34" charset="0"/>
                  <a:cs typeface="+mn-cs"/>
                </a:rPr>
                <a:t>o</a:t>
              </a:r>
              <a:r>
                <a:rPr lang="en-US" sz="2000" b="1" dirty="0" smtClean="0">
                  <a:solidFill>
                    <a:srgbClr val="722B79"/>
                  </a:solidFill>
                  <a:latin typeface="Myriad Pro" pitchFamily="34" charset="0"/>
                  <a:cs typeface="+mn-cs"/>
                </a:rPr>
                <a:t>f infection</a:t>
              </a:r>
              <a:endParaRPr lang="en-US" sz="2000" b="1" dirty="0">
                <a:solidFill>
                  <a:srgbClr val="722B79"/>
                </a:solidFill>
                <a:latin typeface="Myriad Pro" pitchFamily="34" charset="0"/>
                <a:cs typeface="+mn-cs"/>
              </a:endParaRPr>
            </a:p>
          </p:txBody>
        </p:sp>
        <p:sp>
          <p:nvSpPr>
            <p:cNvPr id="56327" name="Text Box 7"/>
            <p:cNvSpPr txBox="1">
              <a:spLocks noChangeArrowheads="1"/>
            </p:cNvSpPr>
            <p:nvPr/>
          </p:nvSpPr>
          <p:spPr bwMode="auto">
            <a:xfrm>
              <a:off x="4795794" y="2052935"/>
              <a:ext cx="2242115" cy="671950"/>
            </a:xfrm>
            <a:prstGeom prst="roundRect">
              <a:avLst/>
            </a:prstGeom>
            <a:ln w="28575">
              <a:headEnd/>
              <a:tailEnd/>
            </a:ln>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chemeClr val="accent1">
                      <a:lumMod val="25000"/>
                    </a:schemeClr>
                  </a:solidFill>
                  <a:latin typeface="Myriad Pro" pitchFamily="34" charset="0"/>
                </a:rPr>
                <a:t>Cutaneous</a:t>
              </a:r>
            </a:p>
            <a:p>
              <a:pPr algn="ctr" eaLnBrk="1" hangingPunct="1"/>
              <a:r>
                <a:rPr lang="en-US" sz="2000" b="1" dirty="0">
                  <a:solidFill>
                    <a:schemeClr val="accent1">
                      <a:lumMod val="25000"/>
                    </a:schemeClr>
                  </a:solidFill>
                  <a:latin typeface="Myriad Pro" pitchFamily="34" charset="0"/>
                </a:rPr>
                <a:t>sites of infection</a:t>
              </a:r>
            </a:p>
          </p:txBody>
        </p:sp>
        <p:sp>
          <p:nvSpPr>
            <p:cNvPr id="56328" name="Text Box 8"/>
            <p:cNvSpPr txBox="1">
              <a:spLocks noChangeArrowheads="1"/>
            </p:cNvSpPr>
            <p:nvPr/>
          </p:nvSpPr>
          <p:spPr bwMode="auto">
            <a:xfrm>
              <a:off x="6965778" y="2154843"/>
              <a:ext cx="1724922" cy="34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chemeClr val="accent1">
                      <a:lumMod val="25000"/>
                    </a:schemeClr>
                  </a:solidFill>
                  <a:latin typeface="Myriad Pro" pitchFamily="34" charset="0"/>
                </a:rPr>
                <a:t>~ 80 Types</a:t>
              </a:r>
            </a:p>
          </p:txBody>
        </p:sp>
        <p:sp>
          <p:nvSpPr>
            <p:cNvPr id="56329" name="Text Box 9"/>
            <p:cNvSpPr txBox="1">
              <a:spLocks noChangeArrowheads="1"/>
            </p:cNvSpPr>
            <p:nvPr/>
          </p:nvSpPr>
          <p:spPr bwMode="auto">
            <a:xfrm>
              <a:off x="6947561" y="4705909"/>
              <a:ext cx="1726479" cy="788811"/>
            </a:xfrm>
            <a:prstGeom prst="roundRect">
              <a:avLst/>
            </a:prstGeom>
            <a:ln w="28575">
              <a:headEnd/>
              <a:tailEnd/>
            </a:ln>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solidFill>
                    <a:schemeClr val="accent1">
                      <a:lumMod val="25000"/>
                    </a:schemeClr>
                  </a:solidFill>
                  <a:latin typeface="Myriad Pro" pitchFamily="34" charset="0"/>
                </a:rPr>
                <a:t>“Common</a:t>
              </a:r>
              <a:r>
                <a:rPr lang="en-US" sz="1600" b="1" dirty="0">
                  <a:solidFill>
                    <a:schemeClr val="accent1">
                      <a:lumMod val="25000"/>
                    </a:schemeClr>
                  </a:solidFill>
                  <a:latin typeface="Myriad Pro" pitchFamily="34" charset="0"/>
                </a:rPr>
                <a:t>” </a:t>
              </a:r>
              <a:r>
                <a:rPr lang="en-US" sz="1600" b="1" dirty="0" smtClean="0">
                  <a:solidFill>
                    <a:schemeClr val="accent1">
                      <a:lumMod val="25000"/>
                    </a:schemeClr>
                  </a:solidFill>
                  <a:latin typeface="Myriad Pro" pitchFamily="34" charset="0"/>
                </a:rPr>
                <a:t/>
              </a:r>
              <a:br>
                <a:rPr lang="en-US" sz="1600" b="1" dirty="0" smtClean="0">
                  <a:solidFill>
                    <a:schemeClr val="accent1">
                      <a:lumMod val="25000"/>
                    </a:schemeClr>
                  </a:solidFill>
                  <a:latin typeface="Myriad Pro" pitchFamily="34" charset="0"/>
                </a:rPr>
              </a:br>
              <a:r>
                <a:rPr lang="en-US" sz="1600" b="1" dirty="0" smtClean="0">
                  <a:solidFill>
                    <a:schemeClr val="accent1">
                      <a:lumMod val="25000"/>
                    </a:schemeClr>
                  </a:solidFill>
                  <a:latin typeface="Myriad Pro" pitchFamily="34" charset="0"/>
                </a:rPr>
                <a:t>Hand and Foot </a:t>
              </a:r>
            </a:p>
            <a:p>
              <a:pPr algn="ctr" eaLnBrk="1" hangingPunct="1"/>
              <a:r>
                <a:rPr lang="en-US" sz="1600" b="1" dirty="0" smtClean="0">
                  <a:solidFill>
                    <a:schemeClr val="accent1">
                      <a:lumMod val="25000"/>
                    </a:schemeClr>
                  </a:solidFill>
                  <a:latin typeface="Myriad Pro" pitchFamily="34" charset="0"/>
                </a:rPr>
                <a:t>Warts</a:t>
              </a:r>
              <a:endParaRPr lang="en-US" sz="1600" b="1" dirty="0">
                <a:solidFill>
                  <a:schemeClr val="accent1">
                    <a:lumMod val="25000"/>
                  </a:schemeClr>
                </a:solidFill>
                <a:latin typeface="Myriad Pro" pitchFamily="34" charset="0"/>
              </a:endParaRPr>
            </a:p>
          </p:txBody>
        </p:sp>
        <p:sp>
          <p:nvSpPr>
            <p:cNvPr id="56330" name="Text Box 10"/>
            <p:cNvSpPr txBox="1">
              <a:spLocks noChangeArrowheads="1"/>
            </p:cNvSpPr>
            <p:nvPr/>
          </p:nvSpPr>
          <p:spPr bwMode="auto">
            <a:xfrm>
              <a:off x="495803" y="2158572"/>
              <a:ext cx="1456565" cy="34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rgbClr val="7030A0"/>
                  </a:solidFill>
                  <a:latin typeface="Myriad Pro" pitchFamily="34" charset="0"/>
                </a:rPr>
                <a:t>~40 Types </a:t>
              </a:r>
            </a:p>
          </p:txBody>
        </p:sp>
        <p:sp>
          <p:nvSpPr>
            <p:cNvPr id="56331" name="Text Box 11"/>
            <p:cNvSpPr txBox="1">
              <a:spLocks noChangeArrowheads="1"/>
            </p:cNvSpPr>
            <p:nvPr/>
          </p:nvSpPr>
          <p:spPr bwMode="auto">
            <a:xfrm>
              <a:off x="3449425" y="4705909"/>
              <a:ext cx="3067391" cy="788811"/>
            </a:xfrm>
            <a:prstGeom prst="roundRect">
              <a:avLst/>
            </a:prstGeom>
            <a:gradFill flip="none" rotWithShape="1">
              <a:gsLst>
                <a:gs pos="0">
                  <a:srgbClr val="B5E6F5">
                    <a:shade val="67500"/>
                    <a:satMod val="115000"/>
                  </a:srgbClr>
                </a:gs>
                <a:gs pos="100000">
                  <a:srgbClr val="B5E6F5">
                    <a:shade val="100000"/>
                    <a:satMod val="115000"/>
                  </a:srgbClr>
                </a:gs>
              </a:gsLst>
              <a:lin ang="16200000" scaled="1"/>
              <a:tileRect/>
            </a:gradFill>
            <a:ln w="28575">
              <a:solidFill>
                <a:srgbClr val="1993B9"/>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solidFill>
                    <a:srgbClr val="13718F"/>
                  </a:solidFill>
                  <a:latin typeface="Myriad Pro" pitchFamily="34" charset="0"/>
                </a:rPr>
                <a:t>Genital Warts</a:t>
              </a:r>
              <a:endParaRPr lang="en-US" sz="1600" b="1" dirty="0">
                <a:solidFill>
                  <a:srgbClr val="13718F"/>
                </a:solidFill>
                <a:latin typeface="Myriad Pro" pitchFamily="34" charset="0"/>
              </a:endParaRPr>
            </a:p>
            <a:p>
              <a:pPr algn="ctr" eaLnBrk="1" hangingPunct="1"/>
              <a:r>
                <a:rPr lang="en-US" sz="1600" b="1" dirty="0" smtClean="0">
                  <a:solidFill>
                    <a:srgbClr val="13718F"/>
                  </a:solidFill>
                  <a:latin typeface="Myriad Pro" pitchFamily="34" charset="0"/>
                </a:rPr>
                <a:t>Laryngeal </a:t>
              </a:r>
              <a:r>
                <a:rPr lang="en-US" sz="1600" b="1" dirty="0">
                  <a:solidFill>
                    <a:srgbClr val="13718F"/>
                  </a:solidFill>
                  <a:latin typeface="Myriad Pro" pitchFamily="34" charset="0"/>
                </a:rPr>
                <a:t>P</a:t>
              </a:r>
              <a:r>
                <a:rPr lang="en-US" sz="1600" b="1" dirty="0" smtClean="0">
                  <a:solidFill>
                    <a:srgbClr val="13718F"/>
                  </a:solidFill>
                  <a:latin typeface="Myriad Pro" pitchFamily="34" charset="0"/>
                </a:rPr>
                <a:t>apillomas</a:t>
              </a:r>
            </a:p>
            <a:p>
              <a:pPr algn="ctr" eaLnBrk="1" hangingPunct="1"/>
              <a:r>
                <a:rPr lang="en-US" sz="1600" b="1" dirty="0">
                  <a:solidFill>
                    <a:srgbClr val="13718F"/>
                  </a:solidFill>
                  <a:latin typeface="Myriad Pro" pitchFamily="34" charset="0"/>
                </a:rPr>
                <a:t>L</a:t>
              </a:r>
              <a:r>
                <a:rPr lang="en-US" sz="1600" b="1" dirty="0" smtClean="0">
                  <a:solidFill>
                    <a:srgbClr val="13718F"/>
                  </a:solidFill>
                  <a:latin typeface="Myriad Pro" pitchFamily="34" charset="0"/>
                </a:rPr>
                <a:t>ow Grade Cervical Disease</a:t>
              </a:r>
              <a:endParaRPr lang="en-US" sz="1600" b="1" dirty="0">
                <a:solidFill>
                  <a:srgbClr val="13718F"/>
                </a:solidFill>
                <a:latin typeface="Myriad Pro" pitchFamily="34" charset="0"/>
              </a:endParaRPr>
            </a:p>
          </p:txBody>
        </p:sp>
        <p:sp>
          <p:nvSpPr>
            <p:cNvPr id="56332" name="Text Box 12"/>
            <p:cNvSpPr txBox="1">
              <a:spLocks noChangeArrowheads="1"/>
            </p:cNvSpPr>
            <p:nvPr/>
          </p:nvSpPr>
          <p:spPr bwMode="auto">
            <a:xfrm>
              <a:off x="3294268" y="3548942"/>
              <a:ext cx="2978166" cy="554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smtClean="0">
                  <a:solidFill>
                    <a:srgbClr val="13718F"/>
                  </a:solidFill>
                  <a:latin typeface="Myriad Pro" pitchFamily="34" charset="0"/>
                </a:rPr>
                <a:t>Low </a:t>
              </a:r>
              <a:r>
                <a:rPr lang="en-US" b="1" dirty="0">
                  <a:solidFill>
                    <a:srgbClr val="13718F"/>
                  </a:solidFill>
                  <a:latin typeface="Myriad Pro" pitchFamily="34" charset="0"/>
                </a:rPr>
                <a:t>risk (</a:t>
              </a:r>
              <a:r>
                <a:rPr lang="en-US" b="1" dirty="0" smtClean="0">
                  <a:solidFill>
                    <a:srgbClr val="13718F"/>
                  </a:solidFill>
                  <a:latin typeface="Myriad Pro" pitchFamily="34" charset="0"/>
                </a:rPr>
                <a:t>non-oncogenic)</a:t>
              </a:r>
              <a:br>
                <a:rPr lang="en-US" b="1" dirty="0" smtClean="0">
                  <a:solidFill>
                    <a:srgbClr val="13718F"/>
                  </a:solidFill>
                  <a:latin typeface="Myriad Pro" pitchFamily="34" charset="0"/>
                </a:rPr>
              </a:br>
              <a:r>
                <a:rPr lang="en-US" b="1" dirty="0" smtClean="0">
                  <a:solidFill>
                    <a:srgbClr val="13718F"/>
                  </a:solidFill>
                  <a:latin typeface="Myriad Pro" pitchFamily="34" charset="0"/>
                </a:rPr>
                <a:t>HPV </a:t>
              </a:r>
              <a:r>
                <a:rPr lang="en-US" b="1" dirty="0">
                  <a:solidFill>
                    <a:srgbClr val="13718F"/>
                  </a:solidFill>
                  <a:latin typeface="Myriad Pro" pitchFamily="34" charset="0"/>
                </a:rPr>
                <a:t>6, 11</a:t>
              </a:r>
            </a:p>
          </p:txBody>
        </p:sp>
        <p:sp>
          <p:nvSpPr>
            <p:cNvPr id="56333" name="Text Box 13"/>
            <p:cNvSpPr txBox="1">
              <a:spLocks noChangeArrowheads="1"/>
            </p:cNvSpPr>
            <p:nvPr/>
          </p:nvSpPr>
          <p:spPr bwMode="auto">
            <a:xfrm>
              <a:off x="304361" y="3548905"/>
              <a:ext cx="2891289" cy="554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smtClean="0">
                  <a:solidFill>
                    <a:srgbClr val="C00000"/>
                  </a:solidFill>
                  <a:latin typeface="Myriad Pro" pitchFamily="34" charset="0"/>
                </a:rPr>
                <a:t>High </a:t>
              </a:r>
              <a:r>
                <a:rPr lang="en-US" b="1" dirty="0">
                  <a:solidFill>
                    <a:srgbClr val="C00000"/>
                  </a:solidFill>
                  <a:latin typeface="Myriad Pro" pitchFamily="34" charset="0"/>
                </a:rPr>
                <a:t>risk (</a:t>
              </a:r>
              <a:r>
                <a:rPr lang="en-US" b="1" dirty="0" smtClean="0">
                  <a:solidFill>
                    <a:srgbClr val="C00000"/>
                  </a:solidFill>
                  <a:latin typeface="Myriad Pro" pitchFamily="34" charset="0"/>
                </a:rPr>
                <a:t>oncogenic)</a:t>
              </a:r>
              <a:br>
                <a:rPr lang="en-US" b="1" dirty="0" smtClean="0">
                  <a:solidFill>
                    <a:srgbClr val="C00000"/>
                  </a:solidFill>
                  <a:latin typeface="Myriad Pro" pitchFamily="34" charset="0"/>
                </a:rPr>
              </a:br>
              <a:r>
                <a:rPr lang="en-US" b="1" dirty="0" smtClean="0">
                  <a:solidFill>
                    <a:srgbClr val="C00000"/>
                  </a:solidFill>
                  <a:latin typeface="Myriad Pro" pitchFamily="34" charset="0"/>
                </a:rPr>
                <a:t>HPV </a:t>
              </a:r>
              <a:r>
                <a:rPr lang="en-US" b="1" dirty="0">
                  <a:solidFill>
                    <a:srgbClr val="C00000"/>
                  </a:solidFill>
                  <a:latin typeface="Myriad Pro" pitchFamily="34" charset="0"/>
                </a:rPr>
                <a:t>16, 18 </a:t>
              </a:r>
            </a:p>
          </p:txBody>
        </p:sp>
        <p:sp>
          <p:nvSpPr>
            <p:cNvPr id="56334" name="Text Box 14"/>
            <p:cNvSpPr txBox="1">
              <a:spLocks noChangeArrowheads="1"/>
            </p:cNvSpPr>
            <p:nvPr/>
          </p:nvSpPr>
          <p:spPr bwMode="auto">
            <a:xfrm>
              <a:off x="231346" y="4472187"/>
              <a:ext cx="3062922" cy="1256255"/>
            </a:xfrm>
            <a:prstGeom prst="roundRect">
              <a:avLst/>
            </a:prstGeom>
            <a:gradFill flip="none" rotWithShape="1">
              <a:gsLst>
                <a:gs pos="0">
                  <a:srgbClr val="F8A388"/>
                </a:gs>
                <a:gs pos="100000">
                  <a:srgbClr val="FFCAB9"/>
                </a:gs>
              </a:gsLst>
              <a:lin ang="16200000" scaled="1"/>
              <a:tileRect/>
            </a:gradFill>
            <a:ln w="28575">
              <a:solidFill>
                <a:srgbClr val="C7380B"/>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solidFill>
                    <a:srgbClr val="C00000"/>
                  </a:solidFill>
                  <a:latin typeface="Myriad Pro" pitchFamily="34" charset="0"/>
                </a:rPr>
                <a:t>Cervical </a:t>
              </a:r>
              <a:r>
                <a:rPr lang="en-US" sz="1600" b="1" dirty="0">
                  <a:solidFill>
                    <a:srgbClr val="C00000"/>
                  </a:solidFill>
                  <a:latin typeface="Myriad Pro" pitchFamily="34" charset="0"/>
                </a:rPr>
                <a:t>C</a:t>
              </a:r>
              <a:r>
                <a:rPr lang="en-US" sz="1600" b="1" dirty="0" smtClean="0">
                  <a:solidFill>
                    <a:srgbClr val="C00000"/>
                  </a:solidFill>
                  <a:latin typeface="Myriad Pro" pitchFamily="34" charset="0"/>
                </a:rPr>
                <a:t>ancer                Anogenital Cancers Oropharyngeal Cancer Cancer Precursors </a:t>
              </a:r>
            </a:p>
            <a:p>
              <a:pPr algn="ctr" eaLnBrk="1" hangingPunct="1"/>
              <a:r>
                <a:rPr lang="en-US" sz="1600" b="1" dirty="0">
                  <a:solidFill>
                    <a:srgbClr val="C00000"/>
                  </a:solidFill>
                  <a:latin typeface="Myriad Pro" pitchFamily="34" charset="0"/>
                </a:rPr>
                <a:t>L</a:t>
              </a:r>
              <a:r>
                <a:rPr lang="en-US" sz="1600" b="1" dirty="0" smtClean="0">
                  <a:solidFill>
                    <a:srgbClr val="C00000"/>
                  </a:solidFill>
                  <a:latin typeface="Myriad Pro" pitchFamily="34" charset="0"/>
                </a:rPr>
                <a:t>ow Grade </a:t>
              </a:r>
              <a:r>
                <a:rPr lang="en-US" sz="1600" b="1" dirty="0">
                  <a:solidFill>
                    <a:srgbClr val="C00000"/>
                  </a:solidFill>
                  <a:latin typeface="Myriad Pro" pitchFamily="34" charset="0"/>
                </a:rPr>
                <a:t>C</a:t>
              </a:r>
              <a:r>
                <a:rPr lang="en-US" sz="1600" b="1" dirty="0" smtClean="0">
                  <a:solidFill>
                    <a:srgbClr val="C00000"/>
                  </a:solidFill>
                  <a:latin typeface="Myriad Pro" pitchFamily="34" charset="0"/>
                </a:rPr>
                <a:t>ervical </a:t>
              </a:r>
              <a:r>
                <a:rPr lang="en-US" sz="1600" b="1" dirty="0">
                  <a:solidFill>
                    <a:srgbClr val="C00000"/>
                  </a:solidFill>
                  <a:latin typeface="Myriad Pro" pitchFamily="34" charset="0"/>
                </a:rPr>
                <a:t>D</a:t>
              </a:r>
              <a:r>
                <a:rPr lang="en-US" sz="1600" b="1" dirty="0" smtClean="0">
                  <a:solidFill>
                    <a:srgbClr val="C00000"/>
                  </a:solidFill>
                  <a:latin typeface="Myriad Pro" pitchFamily="34" charset="0"/>
                </a:rPr>
                <a:t>isease</a:t>
              </a:r>
              <a:endParaRPr lang="en-US" sz="1600" b="1" dirty="0">
                <a:solidFill>
                  <a:srgbClr val="C00000"/>
                </a:solidFill>
                <a:latin typeface="Myriad Pro" pitchFamily="34" charset="0"/>
              </a:endParaRPr>
            </a:p>
          </p:txBody>
        </p:sp>
      </p:grpSp>
      <p:cxnSp>
        <p:nvCxnSpPr>
          <p:cNvPr id="3" name="Straight Arrow Connector 2"/>
          <p:cNvCxnSpPr>
            <a:stCxn id="56327" idx="2"/>
            <a:endCxn id="56329" idx="0"/>
          </p:cNvCxnSpPr>
          <p:nvPr/>
        </p:nvCxnSpPr>
        <p:spPr>
          <a:xfrm>
            <a:off x="6018427" y="2459593"/>
            <a:ext cx="1928700" cy="2308987"/>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3834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Evidence-Based Messages</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spcBef>
                <a:spcPct val="0"/>
              </a:spcBef>
              <a:buNone/>
            </a:pPr>
            <a:r>
              <a:rPr lang="en-US" sz="4000" cap="small" dirty="0" smtClean="0">
                <a:solidFill>
                  <a:schemeClr val="accent1">
                    <a:lumMod val="25000"/>
                  </a:schemeClr>
                </a:solidFill>
                <a:latin typeface="+mj-lt"/>
                <a:ea typeface="+mj-ea"/>
                <a:cs typeface="+mj-cs"/>
              </a:rPr>
              <a:t>Parents should:</a:t>
            </a:r>
            <a:endParaRPr lang="en-US" sz="4000" cap="small" dirty="0">
              <a:solidFill>
                <a:schemeClr val="accent1">
                  <a:lumMod val="25000"/>
                </a:schemeClr>
              </a:solidFill>
              <a:latin typeface="+mj-lt"/>
              <a:ea typeface="+mj-ea"/>
              <a:cs typeface="+mj-cs"/>
            </a:endParaRPr>
          </a:p>
          <a:p>
            <a:pPr lvl="1"/>
            <a:r>
              <a:rPr lang="en-US" b="0" dirty="0" smtClean="0"/>
              <a:t>Realize </a:t>
            </a:r>
            <a:r>
              <a:rPr lang="en-US" dirty="0" smtClean="0">
                <a:solidFill>
                  <a:srgbClr val="722B79"/>
                </a:solidFill>
              </a:rPr>
              <a:t>HPV vaccine is CANCER PREVENTION</a:t>
            </a:r>
          </a:p>
          <a:p>
            <a:pPr lvl="1"/>
            <a:r>
              <a:rPr lang="en-US" b="0" dirty="0" smtClean="0"/>
              <a:t>Understand HPV vaccine is </a:t>
            </a:r>
            <a:r>
              <a:rPr lang="en-US" dirty="0" smtClean="0">
                <a:solidFill>
                  <a:srgbClr val="722B79"/>
                </a:solidFill>
              </a:rPr>
              <a:t>best at 11 or 12 years old</a:t>
            </a:r>
          </a:p>
          <a:p>
            <a:pPr lvl="1"/>
            <a:r>
              <a:rPr lang="en-US" b="0" dirty="0" smtClean="0"/>
              <a:t>Recognize importance of getting </a:t>
            </a:r>
            <a:r>
              <a:rPr lang="en-US" dirty="0" smtClean="0">
                <a:solidFill>
                  <a:srgbClr val="722B79"/>
                </a:solidFill>
              </a:rPr>
              <a:t>all 3 shots</a:t>
            </a:r>
          </a:p>
          <a:p>
            <a:pPr marL="457200" lvl="1" indent="0">
              <a:buNone/>
            </a:pPr>
            <a:endParaRPr lang="en-US" dirty="0" smtClean="0">
              <a:solidFill>
                <a:srgbClr val="722B79"/>
              </a:solidFill>
            </a:endParaRPr>
          </a:p>
          <a:p>
            <a:pPr marL="0" indent="0">
              <a:spcBef>
                <a:spcPct val="0"/>
              </a:spcBef>
              <a:buNone/>
            </a:pPr>
            <a:r>
              <a:rPr lang="en-US" sz="4000" cap="small" dirty="0">
                <a:solidFill>
                  <a:schemeClr val="accent1">
                    <a:lumMod val="25000"/>
                  </a:schemeClr>
                </a:solidFill>
              </a:rPr>
              <a:t>H</a:t>
            </a:r>
            <a:r>
              <a:rPr lang="en-US" sz="4000" cap="small" dirty="0" smtClean="0">
                <a:solidFill>
                  <a:schemeClr val="accent1">
                    <a:lumMod val="25000"/>
                  </a:schemeClr>
                </a:solidFill>
              </a:rPr>
              <a:t>ealthcare </a:t>
            </a:r>
            <a:r>
              <a:rPr lang="en-US" sz="4000" cap="small" dirty="0">
                <a:solidFill>
                  <a:schemeClr val="accent1">
                    <a:lumMod val="25000"/>
                  </a:schemeClr>
                </a:solidFill>
              </a:rPr>
              <a:t>P</a:t>
            </a:r>
            <a:r>
              <a:rPr lang="en-US" sz="4000" cap="small" dirty="0" smtClean="0">
                <a:solidFill>
                  <a:schemeClr val="accent1">
                    <a:lumMod val="25000"/>
                  </a:schemeClr>
                </a:solidFill>
              </a:rPr>
              <a:t>rofessionals should:</a:t>
            </a:r>
          </a:p>
          <a:p>
            <a:pPr lvl="1"/>
            <a:r>
              <a:rPr lang="en-US" b="0" dirty="0" smtClean="0"/>
              <a:t>Be </a:t>
            </a:r>
            <a:r>
              <a:rPr lang="en-US" b="0" dirty="0"/>
              <a:t>familiar with </a:t>
            </a:r>
            <a:r>
              <a:rPr lang="en-US" dirty="0" smtClean="0">
                <a:solidFill>
                  <a:srgbClr val="BD4915"/>
                </a:solidFill>
              </a:rPr>
              <a:t>all </a:t>
            </a:r>
            <a:r>
              <a:rPr lang="en-US" dirty="0">
                <a:solidFill>
                  <a:srgbClr val="BD4915"/>
                </a:solidFill>
              </a:rPr>
              <a:t>of the indications </a:t>
            </a:r>
            <a:r>
              <a:rPr lang="en-US" b="0" dirty="0"/>
              <a:t>for HPV vaccine</a:t>
            </a:r>
          </a:p>
          <a:p>
            <a:pPr lvl="1"/>
            <a:r>
              <a:rPr lang="en-US" b="0" dirty="0"/>
              <a:t>Make </a:t>
            </a:r>
            <a:r>
              <a:rPr lang="en-US" dirty="0">
                <a:solidFill>
                  <a:srgbClr val="BD4915"/>
                </a:solidFill>
              </a:rPr>
              <a:t>strong recommendations </a:t>
            </a:r>
            <a:r>
              <a:rPr lang="en-US" b="0" dirty="0"/>
              <a:t>for receiving vaccine at 11 or 12</a:t>
            </a:r>
          </a:p>
          <a:p>
            <a:pPr lvl="1"/>
            <a:r>
              <a:rPr lang="en-US" b="0" dirty="0"/>
              <a:t>Be aware of, and interested in, </a:t>
            </a:r>
            <a:r>
              <a:rPr lang="en-US" dirty="0">
                <a:solidFill>
                  <a:srgbClr val="BD4915"/>
                </a:solidFill>
              </a:rPr>
              <a:t>systems</a:t>
            </a:r>
            <a:r>
              <a:rPr lang="en-US" dirty="0"/>
              <a:t> </a:t>
            </a:r>
            <a:r>
              <a:rPr lang="en-US" b="0" dirty="0"/>
              <a:t>that can improve practice vaccination rates</a:t>
            </a:r>
          </a:p>
          <a:p>
            <a:endParaRPr lang="en-US" dirty="0" smtClean="0">
              <a:solidFill>
                <a:srgbClr val="722B79"/>
              </a:solidFill>
            </a:endParaRPr>
          </a:p>
          <a:p>
            <a:pPr marL="0" indent="0">
              <a:spcBef>
                <a:spcPct val="0"/>
              </a:spcBef>
              <a:buNone/>
            </a:pPr>
            <a:endParaRPr lang="en-US" sz="3000" cap="small" dirty="0" smtClean="0">
              <a:solidFill>
                <a:schemeClr val="tx2"/>
              </a:solidFill>
              <a:latin typeface="+mj-lt"/>
              <a:ea typeface="+mj-ea"/>
              <a:cs typeface="+mj-cs"/>
            </a:endParaRPr>
          </a:p>
          <a:p>
            <a:pPr marL="0" indent="0">
              <a:buNone/>
            </a:pPr>
            <a:endParaRPr lang="en-US" dirty="0"/>
          </a:p>
        </p:txBody>
      </p:sp>
    </p:spTree>
    <p:extLst>
      <p:ext uri="{BB962C8B-B14F-4D97-AF65-F5344CB8AC3E}">
        <p14:creationId xmlns:p14="http://schemas.microsoft.com/office/powerpoint/2010/main" val="472356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noAutofit/>
          </a:bodyPr>
          <a:lstStyle/>
          <a:p>
            <a:pPr eaLnBrk="1" hangingPunct="1"/>
            <a:r>
              <a:rPr lang="en-US" sz="3600" dirty="0" smtClean="0"/>
              <a:t>HPV Vaccine Communications During the Healthcare Encounter</a:t>
            </a:r>
          </a:p>
        </p:txBody>
      </p:sp>
      <p:sp>
        <p:nvSpPr>
          <p:cNvPr id="102403" name="Content Placeholder 2"/>
          <p:cNvSpPr>
            <a:spLocks noGrp="1"/>
          </p:cNvSpPr>
          <p:nvPr>
            <p:ph idx="1"/>
          </p:nvPr>
        </p:nvSpPr>
        <p:spPr/>
        <p:txBody>
          <a:bodyPr>
            <a:normAutofit fontScale="85000" lnSpcReduction="20000"/>
          </a:bodyPr>
          <a:lstStyle/>
          <a:p>
            <a:pPr eaLnBrk="1" hangingPunct="1">
              <a:lnSpc>
                <a:spcPct val="110000"/>
              </a:lnSpc>
              <a:spcBef>
                <a:spcPct val="0"/>
              </a:spcBef>
              <a:spcAft>
                <a:spcPts val="1200"/>
              </a:spcAft>
            </a:pPr>
            <a:r>
              <a:rPr lang="en-US" b="1" dirty="0" smtClean="0"/>
              <a:t>HPV vaccine is often</a:t>
            </a:r>
            <a:r>
              <a:rPr lang="en-US" b="1" dirty="0" smtClean="0">
                <a:solidFill>
                  <a:srgbClr val="FF0000"/>
                </a:solidFill>
              </a:rPr>
              <a:t> </a:t>
            </a:r>
            <a:r>
              <a:rPr lang="en-US" b="1" dirty="0" smtClean="0"/>
              <a:t>presented as ‘optional’ whereas other adolescent vaccines are recommended</a:t>
            </a:r>
          </a:p>
          <a:p>
            <a:pPr eaLnBrk="1" hangingPunct="1">
              <a:lnSpc>
                <a:spcPct val="110000"/>
              </a:lnSpc>
              <a:spcBef>
                <a:spcPct val="0"/>
              </a:spcBef>
              <a:spcAft>
                <a:spcPts val="1200"/>
              </a:spcAft>
            </a:pPr>
            <a:r>
              <a:rPr lang="en-US" b="1" dirty="0" smtClean="0"/>
              <a:t>Some expressed mixed or negative opinions about the ‘new vaccine’ and concerns over safety/efficacy</a:t>
            </a:r>
          </a:p>
          <a:p>
            <a:pPr eaLnBrk="1" hangingPunct="1">
              <a:lnSpc>
                <a:spcPct val="110000"/>
              </a:lnSpc>
              <a:spcBef>
                <a:spcPct val="0"/>
              </a:spcBef>
              <a:spcAft>
                <a:spcPts val="1200"/>
              </a:spcAft>
            </a:pPr>
            <a:r>
              <a:rPr lang="en-US" b="1" dirty="0" smtClean="0"/>
              <a:t>When parents expressed reluctance, providers were hesitant to engage in discussion</a:t>
            </a:r>
          </a:p>
          <a:p>
            <a:pPr eaLnBrk="1" hangingPunct="1">
              <a:lnSpc>
                <a:spcPct val="110000"/>
              </a:lnSpc>
              <a:spcBef>
                <a:spcPct val="0"/>
              </a:spcBef>
              <a:spcAft>
                <a:spcPts val="1200"/>
              </a:spcAft>
            </a:pPr>
            <a:r>
              <a:rPr lang="en-US" b="1" dirty="0" smtClean="0"/>
              <a:t>Some providers shared parents’ views that teen was not at risk for HPV</a:t>
            </a:r>
            <a:r>
              <a:rPr lang="en-US" b="1" dirty="0" smtClean="0">
                <a:solidFill>
                  <a:srgbClr val="FF0000"/>
                </a:solidFill>
              </a:rPr>
              <a:t> </a:t>
            </a:r>
            <a:r>
              <a:rPr lang="en-US" b="1" dirty="0" smtClean="0"/>
              <a:t>and could delay vaccination until older</a:t>
            </a:r>
          </a:p>
        </p:txBody>
      </p:sp>
      <p:sp>
        <p:nvSpPr>
          <p:cNvPr id="102404" name="Text Placeholder 5"/>
          <p:cNvSpPr txBox="1">
            <a:spLocks/>
          </p:cNvSpPr>
          <p:nvPr/>
        </p:nvSpPr>
        <p:spPr bwMode="auto">
          <a:xfrm>
            <a:off x="144864" y="6055807"/>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a:solidFill>
                  <a:srgbClr val="FFFFFF"/>
                </a:solidFill>
                <a:latin typeface="Myriad Pro"/>
              </a:rPr>
              <a:t>Goff S et al. Vaccine 2011;10:7343-9 </a:t>
            </a:r>
          </a:p>
          <a:p>
            <a:pPr eaLnBrk="1" hangingPunct="1">
              <a:spcBef>
                <a:spcPct val="20000"/>
              </a:spcBef>
              <a:buClr>
                <a:srgbClr val="EA5F00"/>
              </a:buClr>
              <a:buFont typeface="Wingdings" pitchFamily="2" charset="2"/>
              <a:buNone/>
            </a:pPr>
            <a:r>
              <a:rPr lang="en-US" sz="1000" dirty="0">
                <a:solidFill>
                  <a:srgbClr val="FFFFFF"/>
                </a:solidFill>
                <a:latin typeface="Myriad Pro"/>
              </a:rPr>
              <a:t>Hughes C et al. BMC Pediatrics 2011;11:74</a:t>
            </a:r>
          </a:p>
        </p:txBody>
      </p:sp>
      <p:sp>
        <p:nvSpPr>
          <p:cNvPr id="5" name="Text Placeholder 5"/>
          <p:cNvSpPr txBox="1">
            <a:spLocks/>
          </p:cNvSpPr>
          <p:nvPr/>
        </p:nvSpPr>
        <p:spPr bwMode="auto">
          <a:xfrm>
            <a:off x="0" y="6413361"/>
            <a:ext cx="3115826" cy="44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a:solidFill>
                  <a:schemeClr val="accent1">
                    <a:lumMod val="50000"/>
                  </a:schemeClr>
                </a:solidFill>
                <a:latin typeface="+mn-lt"/>
              </a:rPr>
              <a:t>Goff S et al. Vaccine 2011;10:7343-9 </a:t>
            </a:r>
          </a:p>
          <a:p>
            <a:pPr eaLnBrk="1" hangingPunct="1">
              <a:spcBef>
                <a:spcPct val="20000"/>
              </a:spcBef>
              <a:buClr>
                <a:srgbClr val="EA5F00"/>
              </a:buClr>
              <a:buFont typeface="Wingdings" pitchFamily="2" charset="2"/>
              <a:buNone/>
            </a:pPr>
            <a:r>
              <a:rPr lang="en-US" sz="1000" dirty="0">
                <a:solidFill>
                  <a:schemeClr val="accent1">
                    <a:lumMod val="50000"/>
                  </a:schemeClr>
                </a:solidFill>
                <a:latin typeface="+mn-lt"/>
              </a:rPr>
              <a:t>Hughes C et al. BMC Pediatrics 2011;11:74</a:t>
            </a:r>
          </a:p>
        </p:txBody>
      </p:sp>
    </p:spTree>
    <p:extLst>
      <p:ext uri="{BB962C8B-B14F-4D97-AF65-F5344CB8AC3E}">
        <p14:creationId xmlns:p14="http://schemas.microsoft.com/office/powerpoint/2010/main" val="88533446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US" sz="3200" dirty="0"/>
              <a:t>Top 5 reasons for not vaccinating daughter, among parents with no intention to vaccinate in the next 12 months, NIS-Teen 2012</a:t>
            </a:r>
          </a:p>
        </p:txBody>
      </p:sp>
      <p:graphicFrame>
        <p:nvGraphicFramePr>
          <p:cNvPr id="3" name="Chart Placeholder 2"/>
          <p:cNvGraphicFramePr>
            <a:graphicFrameLocks noGrp="1"/>
          </p:cNvGraphicFramePr>
          <p:nvPr>
            <p:ph type="chart" idx="1"/>
            <p:extLst>
              <p:ext uri="{D42A27DB-BD31-4B8C-83A1-F6EECF244321}">
                <p14:modId xmlns:p14="http://schemas.microsoft.com/office/powerpoint/2010/main" val="20463040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457890"/>
            <a:ext cx="6629400" cy="400110"/>
          </a:xfrm>
          <a:prstGeom prst="rect">
            <a:avLst/>
          </a:prstGeom>
          <a:noFill/>
        </p:spPr>
        <p:txBody>
          <a:bodyPr wrap="square" rtlCol="0">
            <a:spAutoFit/>
          </a:bodyPr>
          <a:lstStyle/>
          <a:p>
            <a:r>
              <a:rPr lang="en-US" sz="1000" dirty="0">
                <a:solidFill>
                  <a:schemeClr val="accent1">
                    <a:lumMod val="50000"/>
                  </a:schemeClr>
                </a:solidFill>
              </a:rPr>
              <a:t>CDC. National and State Vaccination Coverage Among Adolescents Aged 13–17 Years — United States, 2012</a:t>
            </a:r>
          </a:p>
          <a:p>
            <a:r>
              <a:rPr lang="en-US" sz="1000" dirty="0">
                <a:solidFill>
                  <a:schemeClr val="accent1">
                    <a:lumMod val="50000"/>
                  </a:schemeClr>
                </a:solidFill>
              </a:rPr>
              <a:t>MMWR </a:t>
            </a:r>
            <a:r>
              <a:rPr lang="en-US" sz="1000" dirty="0" smtClean="0">
                <a:solidFill>
                  <a:schemeClr val="accent1">
                    <a:lumMod val="50000"/>
                  </a:schemeClr>
                </a:solidFill>
              </a:rPr>
              <a:t>2014; 63(29);625-633.</a:t>
            </a:r>
            <a:endParaRPr lang="en-US" sz="1000" dirty="0">
              <a:solidFill>
                <a:schemeClr val="accent1">
                  <a:lumMod val="50000"/>
                </a:schemeClr>
              </a:solidFill>
            </a:endParaRPr>
          </a:p>
        </p:txBody>
      </p:sp>
      <p:sp>
        <p:nvSpPr>
          <p:cNvPr id="6" name="Oval 5"/>
          <p:cNvSpPr/>
          <p:nvPr/>
        </p:nvSpPr>
        <p:spPr>
          <a:xfrm>
            <a:off x="1143000" y="2438400"/>
            <a:ext cx="21336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2602468"/>
            <a:ext cx="762000" cy="369332"/>
          </a:xfrm>
          <a:prstGeom prst="rect">
            <a:avLst/>
          </a:prstGeom>
          <a:noFill/>
        </p:spPr>
        <p:txBody>
          <a:bodyPr wrap="square" rtlCol="0">
            <a:spAutoFit/>
          </a:bodyPr>
          <a:lstStyle/>
          <a:p>
            <a:r>
              <a:rPr lang="en-US" b="1" dirty="0" smtClean="0">
                <a:solidFill>
                  <a:srgbClr val="C00000"/>
                </a:solidFill>
              </a:rPr>
              <a:t>13%</a:t>
            </a:r>
            <a:endParaRPr lang="en-US" b="1" dirty="0">
              <a:solidFill>
                <a:srgbClr val="C00000"/>
              </a:solidFill>
            </a:endParaRPr>
          </a:p>
        </p:txBody>
      </p:sp>
    </p:spTree>
    <p:extLst>
      <p:ext uri="{BB962C8B-B14F-4D97-AF65-F5344CB8AC3E}">
        <p14:creationId xmlns:p14="http://schemas.microsoft.com/office/powerpoint/2010/main" val="363289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smtClean="0"/>
              <a:t>Is she really too young? Take 1</a:t>
            </a:r>
            <a:br>
              <a:rPr dirty="0" smtClean="0"/>
            </a:br>
            <a:r>
              <a:rPr sz="2800" dirty="0" smtClean="0"/>
              <a:t>(a conversation you may be familiar with)</a:t>
            </a:r>
            <a:endParaRPr sz="2800" dirty="0"/>
          </a:p>
        </p:txBody>
      </p:sp>
      <p:sp>
        <p:nvSpPr>
          <p:cNvPr id="59394" name="Content Placeholder 2"/>
          <p:cNvSpPr>
            <a:spLocks noGrp="1"/>
          </p:cNvSpPr>
          <p:nvPr>
            <p:ph idx="1"/>
          </p:nvPr>
        </p:nvSpPr>
        <p:spPr>
          <a:xfrm>
            <a:off x="457200" y="1600200"/>
            <a:ext cx="8229600" cy="4191000"/>
          </a:xfrm>
        </p:spPr>
        <p:txBody>
          <a:bodyPr/>
          <a:lstStyle/>
          <a:p>
            <a:pPr marL="0" indent="0" eaLnBrk="1" hangingPunct="1">
              <a:spcBef>
                <a:spcPct val="0"/>
              </a:spcBef>
              <a:spcAft>
                <a:spcPts val="600"/>
              </a:spcAft>
              <a:buClrTx/>
              <a:buSzTx/>
              <a:buFont typeface="Wingdings 3" pitchFamily="18" charset="2"/>
              <a:buNone/>
            </a:pPr>
            <a:r>
              <a:rPr sz="2600" dirty="0">
                <a:solidFill>
                  <a:srgbClr val="1993B9"/>
                </a:solidFill>
              </a:rPr>
              <a:t>Provider: </a:t>
            </a:r>
            <a:r>
              <a:rPr sz="2600" b="0" dirty="0"/>
              <a:t>Meghan is due for some shots today: Tdap and  the meningococcal vaccine. There is also the HPV vaccine…</a:t>
            </a:r>
          </a:p>
          <a:p>
            <a:pPr marL="0" indent="0" eaLnBrk="1" hangingPunct="1">
              <a:spcBef>
                <a:spcPct val="0"/>
              </a:spcBef>
              <a:spcAft>
                <a:spcPts val="600"/>
              </a:spcAft>
              <a:buClrTx/>
              <a:buSzTx/>
              <a:buFont typeface="Wingdings 3" pitchFamily="18" charset="2"/>
              <a:buNone/>
            </a:pPr>
            <a:r>
              <a:rPr sz="2600" dirty="0">
                <a:solidFill>
                  <a:srgbClr val="BD4915"/>
                </a:solidFill>
              </a:rPr>
              <a:t>Parent: </a:t>
            </a:r>
            <a:r>
              <a:rPr sz="2600" b="0" dirty="0"/>
              <a:t>Why does she need an HPV vaccine?  She’s only 11!</a:t>
            </a:r>
          </a:p>
          <a:p>
            <a:pPr marL="0" indent="0" eaLnBrk="1" hangingPunct="1">
              <a:spcBef>
                <a:spcPct val="0"/>
              </a:spcBef>
              <a:spcAft>
                <a:spcPts val="600"/>
              </a:spcAft>
              <a:buClrTx/>
              <a:buSzTx/>
              <a:buFont typeface="Wingdings 3" pitchFamily="18" charset="2"/>
              <a:buNone/>
            </a:pPr>
            <a:r>
              <a:rPr sz="2600" dirty="0">
                <a:solidFill>
                  <a:srgbClr val="1993B9"/>
                </a:solidFill>
              </a:rPr>
              <a:t>Provider: </a:t>
            </a:r>
            <a:r>
              <a:rPr sz="2600" b="0" dirty="0"/>
              <a:t>We want to make sure she gets the shots before she becomes sexually active.</a:t>
            </a:r>
          </a:p>
          <a:p>
            <a:pPr marL="0" indent="0" eaLnBrk="1" hangingPunct="1">
              <a:spcBef>
                <a:spcPct val="0"/>
              </a:spcBef>
              <a:spcAft>
                <a:spcPts val="600"/>
              </a:spcAft>
              <a:buClrTx/>
              <a:buSzTx/>
              <a:buFont typeface="Wingdings 3" pitchFamily="18" charset="2"/>
              <a:buNone/>
            </a:pPr>
            <a:r>
              <a:rPr sz="2600" dirty="0">
                <a:solidFill>
                  <a:srgbClr val="BD4915"/>
                </a:solidFill>
              </a:rPr>
              <a:t>Parent: </a:t>
            </a:r>
            <a:r>
              <a:rPr sz="2600" b="0" dirty="0"/>
              <a:t>Well I can assure you Meghan is not like other girls- she’s a long way off from that!</a:t>
            </a:r>
          </a:p>
          <a:p>
            <a:pPr marL="0" indent="0" eaLnBrk="1" hangingPunct="1">
              <a:spcBef>
                <a:spcPct val="0"/>
              </a:spcBef>
              <a:spcAft>
                <a:spcPts val="600"/>
              </a:spcAft>
              <a:buClrTx/>
              <a:buSzTx/>
              <a:buFont typeface="Wingdings 3" pitchFamily="18" charset="2"/>
              <a:buNone/>
            </a:pPr>
            <a:r>
              <a:rPr sz="2600" dirty="0">
                <a:solidFill>
                  <a:srgbClr val="1993B9"/>
                </a:solidFill>
              </a:rPr>
              <a:t>Provider: </a:t>
            </a:r>
            <a:r>
              <a:rPr sz="2600" b="0" dirty="0"/>
              <a:t>We can certainly wait if that would make you feel more comfortable.</a:t>
            </a:r>
          </a:p>
          <a:p>
            <a:pPr marL="0" indent="0" eaLnBrk="1" hangingPunct="1">
              <a:buFont typeface="Wingdings 3" pitchFamily="18" charset="2"/>
              <a:buNone/>
            </a:pPr>
            <a:endParaRPr dirty="0"/>
          </a:p>
        </p:txBody>
      </p:sp>
    </p:spTree>
    <p:extLst>
      <p:ext uri="{BB962C8B-B14F-4D97-AF65-F5344CB8AC3E}">
        <p14:creationId xmlns:p14="http://schemas.microsoft.com/office/powerpoint/2010/main" val="196972023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6800" cy="1143000"/>
          </a:xfrm>
        </p:spPr>
        <p:txBody>
          <a:bodyPr>
            <a:normAutofit fontScale="90000"/>
          </a:bodyPr>
          <a:lstStyle/>
          <a:p>
            <a:r>
              <a:rPr lang="en-US" dirty="0" smtClean="0"/>
              <a:t>Framing the HPV Vaccine Conversation</a:t>
            </a:r>
            <a:endParaRPr lang="en-US" dirty="0"/>
          </a:p>
        </p:txBody>
      </p:sp>
      <p:sp>
        <p:nvSpPr>
          <p:cNvPr id="6" name="Content Placeholder 5"/>
          <p:cNvSpPr>
            <a:spLocks noGrp="1"/>
          </p:cNvSpPr>
          <p:nvPr>
            <p:ph sz="half" idx="1"/>
          </p:nvPr>
        </p:nvSpPr>
        <p:spPr>
          <a:xfrm>
            <a:off x="457200" y="1600200"/>
            <a:ext cx="4267200" cy="4525963"/>
          </a:xfrm>
        </p:spPr>
        <p:txBody>
          <a:bodyPr>
            <a:normAutofit/>
          </a:bodyPr>
          <a:lstStyle/>
          <a:p>
            <a:endParaRPr lang="en-US" dirty="0" smtClean="0"/>
          </a:p>
          <a:p>
            <a:pPr marL="0" indent="0">
              <a:buNone/>
            </a:pPr>
            <a:endParaRPr lang="en-US" dirty="0"/>
          </a:p>
          <a:p>
            <a:endParaRPr lang="en-US" dirty="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931850" y="1295400"/>
            <a:ext cx="7280300" cy="4800599"/>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136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What’s in a recommendation?</a:t>
            </a:r>
            <a:endParaRPr lang="en-US" sz="4000" dirty="0"/>
          </a:p>
        </p:txBody>
      </p:sp>
      <p:sp>
        <p:nvSpPr>
          <p:cNvPr id="3" name="Content Placeholder 2"/>
          <p:cNvSpPr>
            <a:spLocks noGrp="1"/>
          </p:cNvSpPr>
          <p:nvPr>
            <p:ph idx="1"/>
          </p:nvPr>
        </p:nvSpPr>
        <p:spPr/>
        <p:txBody>
          <a:bodyPr>
            <a:normAutofit lnSpcReduction="10000"/>
          </a:bodyPr>
          <a:lstStyle/>
          <a:p>
            <a:pPr marL="342900" lvl="1" indent="-342900">
              <a:spcAft>
                <a:spcPts val="1200"/>
              </a:spcAft>
              <a:buSzPct val="110000"/>
            </a:pPr>
            <a:r>
              <a:rPr lang="en-US" sz="3200" dirty="0"/>
              <a:t>Studies </a:t>
            </a:r>
            <a:r>
              <a:rPr lang="en-US" sz="3200" dirty="0" smtClean="0"/>
              <a:t>consistently </a:t>
            </a:r>
            <a:r>
              <a:rPr lang="en-US" sz="3200" dirty="0"/>
              <a:t>show that a strong recommendation from you is the single best predictor of </a:t>
            </a:r>
            <a:r>
              <a:rPr lang="en-US" sz="3200" dirty="0" smtClean="0"/>
              <a:t>vaccination  </a:t>
            </a:r>
          </a:p>
          <a:p>
            <a:pPr marL="742950" lvl="2" indent="-342900">
              <a:spcAft>
                <a:spcPts val="1200"/>
              </a:spcAft>
              <a:buSzPct val="110000"/>
            </a:pPr>
            <a:r>
              <a:rPr lang="en-US" sz="2800" b="0" dirty="0" smtClean="0"/>
              <a:t>In </a:t>
            </a:r>
            <a:r>
              <a:rPr lang="en-US" sz="2800" b="0" dirty="0"/>
              <a:t>focus groups </a:t>
            </a:r>
            <a:r>
              <a:rPr lang="en-US" sz="2800" b="0" dirty="0" smtClean="0"/>
              <a:t>and surveys with </a:t>
            </a:r>
            <a:r>
              <a:rPr lang="en-US" sz="2800" b="0" dirty="0"/>
              <a:t>moms, having a doctor recommend or not recommend the vaccine was an important factor in parents’ decision to vaccinate their child with the HPV </a:t>
            </a:r>
            <a:r>
              <a:rPr lang="en-US" sz="2800" b="0" dirty="0" smtClean="0"/>
              <a:t>vaccine</a:t>
            </a:r>
          </a:p>
          <a:p>
            <a:pPr marL="742950" lvl="2" indent="-342900">
              <a:spcAft>
                <a:spcPts val="1200"/>
              </a:spcAft>
              <a:buSzPct val="110000"/>
            </a:pPr>
            <a:r>
              <a:rPr lang="en-US" sz="2800" b="0" dirty="0"/>
              <a:t>Not receiving a recommendation for HPV vaccine was </a:t>
            </a:r>
            <a:r>
              <a:rPr lang="en-US" sz="2800" b="0" dirty="0" smtClean="0"/>
              <a:t>listed </a:t>
            </a:r>
            <a:r>
              <a:rPr lang="en-US" sz="2800" b="0" dirty="0"/>
              <a:t>a barrier by mothers</a:t>
            </a:r>
          </a:p>
          <a:p>
            <a:pPr lvl="1">
              <a:spcAft>
                <a:spcPts val="1200"/>
              </a:spcAft>
            </a:pPr>
            <a:endParaRPr lang="en-US" i="1" dirty="0">
              <a:solidFill>
                <a:srgbClr val="722B79"/>
              </a:solidFill>
            </a:endParaRPr>
          </a:p>
        </p:txBody>
      </p:sp>
      <p:sp>
        <p:nvSpPr>
          <p:cNvPr id="4"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25143210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Just another adolescent vaccine</a:t>
            </a:r>
            <a:endParaRPr lang="en-US" sz="4000" dirty="0"/>
          </a:p>
        </p:txBody>
      </p:sp>
      <p:sp>
        <p:nvSpPr>
          <p:cNvPr id="5" name="Content Placeholder 4"/>
          <p:cNvSpPr>
            <a:spLocks noGrp="1"/>
          </p:cNvSpPr>
          <p:nvPr>
            <p:ph idx="1"/>
          </p:nvPr>
        </p:nvSpPr>
        <p:spPr/>
        <p:txBody>
          <a:bodyPr>
            <a:normAutofit fontScale="92500" lnSpcReduction="20000"/>
          </a:bodyPr>
          <a:lstStyle/>
          <a:p>
            <a:r>
              <a:rPr lang="en-US" dirty="0" smtClean="0"/>
              <a:t>Successful recommendations group all of the adolescent vaccines</a:t>
            </a:r>
          </a:p>
          <a:p>
            <a:pPr lvl="1"/>
            <a:r>
              <a:rPr lang="en-US" b="0" dirty="0" smtClean="0"/>
              <a:t>Recommend the HPV vaccine series the same way you recommend the other adolescent vaccines</a:t>
            </a:r>
          </a:p>
          <a:p>
            <a:pPr lvl="1"/>
            <a:r>
              <a:rPr lang="en-US" b="0" dirty="0" smtClean="0"/>
              <a:t>Moms in </a:t>
            </a:r>
            <a:r>
              <a:rPr lang="en-US" b="0" dirty="0"/>
              <a:t>focus groups </a:t>
            </a:r>
            <a:r>
              <a:rPr lang="en-US" b="0" dirty="0" smtClean="0"/>
              <a:t>who had not received </a:t>
            </a:r>
            <a:r>
              <a:rPr lang="en-US" b="0" dirty="0"/>
              <a:t>a doctor’s recommendation </a:t>
            </a:r>
            <a:r>
              <a:rPr lang="en-US" b="0" dirty="0" smtClean="0"/>
              <a:t>stated that they questioned </a:t>
            </a:r>
            <a:r>
              <a:rPr lang="en-US" b="0" dirty="0"/>
              <a:t>why they had not been told or </a:t>
            </a:r>
            <a:r>
              <a:rPr lang="en-US" b="0" i="1" dirty="0"/>
              <a:t>if the vaccine was truly </a:t>
            </a:r>
            <a:r>
              <a:rPr lang="en-US" b="0" i="1" dirty="0" smtClean="0"/>
              <a:t>necessary</a:t>
            </a:r>
            <a:endParaRPr lang="en-US" b="0" dirty="0" smtClean="0"/>
          </a:p>
          <a:p>
            <a:pPr lvl="1"/>
            <a:r>
              <a:rPr lang="en-US" b="0" dirty="0" smtClean="0"/>
              <a:t>Many parents responded that they trusted their child’s doctor and would get the vaccine for their child as long as they received a recommendation from the doctor </a:t>
            </a:r>
            <a:endParaRPr lang="en-US" b="0" dirty="0"/>
          </a:p>
        </p:txBody>
      </p:sp>
      <p:sp>
        <p:nvSpPr>
          <p:cNvPr id="7"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6460517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600" dirty="0"/>
              <a:t>Providers underestimate the value parents place on HPV vaccine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67387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4294967295"/>
          </p:nvPr>
        </p:nvSpPr>
        <p:spPr>
          <a:xfrm>
            <a:off x="0" y="6553200"/>
            <a:ext cx="8229600" cy="381000"/>
          </a:xfrm>
          <a:prstGeom prst="rect">
            <a:avLst/>
          </a:prstGeom>
        </p:spPr>
        <p:txBody>
          <a:bodyPr>
            <a:normAutofit/>
          </a:bodyPr>
          <a:lstStyle/>
          <a:p>
            <a:pPr marL="0" indent="0">
              <a:buNone/>
            </a:pPr>
            <a:r>
              <a:rPr lang="en-US" sz="1400" b="0" dirty="0" smtClean="0"/>
              <a:t>Adapted from Healy et al.  Vaccine. 2014;32:579-584.</a:t>
            </a:r>
            <a:endParaRPr lang="en-US" sz="1400" b="0" dirty="0"/>
          </a:p>
        </p:txBody>
      </p:sp>
    </p:spTree>
    <p:extLst>
      <p:ext uri="{BB962C8B-B14F-4D97-AF65-F5344CB8AC3E}">
        <p14:creationId xmlns:p14="http://schemas.microsoft.com/office/powerpoint/2010/main" val="153570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dirty="0" smtClean="0">
                <a:solidFill>
                  <a:srgbClr val="1993B9"/>
                </a:solidFill>
              </a:rPr>
              <a:t>Try saying:</a:t>
            </a:r>
            <a:endParaRPr lang="en-US" b="0" dirty="0">
              <a:solidFill>
                <a:srgbClr val="1993B9"/>
              </a:solidFill>
            </a:endParaRPr>
          </a:p>
        </p:txBody>
      </p:sp>
      <p:sp>
        <p:nvSpPr>
          <p:cNvPr id="3" name="Content Placeholder 2"/>
          <p:cNvSpPr>
            <a:spLocks noGrp="1"/>
          </p:cNvSpPr>
          <p:nvPr>
            <p:ph idx="1"/>
          </p:nvPr>
        </p:nvSpPr>
        <p:spPr/>
        <p:txBody>
          <a:bodyPr>
            <a:normAutofit/>
          </a:bodyPr>
          <a:lstStyle/>
          <a:p>
            <a:pPr marL="0" indent="0" algn="ctr">
              <a:buNone/>
            </a:pPr>
            <a:r>
              <a:rPr lang="en-US" b="0" i="1" dirty="0" smtClean="0">
                <a:solidFill>
                  <a:srgbClr val="722B79"/>
                </a:solidFill>
              </a:rPr>
              <a:t>Your </a:t>
            </a:r>
            <a:r>
              <a:rPr lang="en-US" b="0" i="1" dirty="0">
                <a:solidFill>
                  <a:srgbClr val="722B79"/>
                </a:solidFill>
              </a:rPr>
              <a:t>child needs </a:t>
            </a:r>
            <a:r>
              <a:rPr lang="en-US" b="0" i="1" dirty="0" smtClean="0">
                <a:solidFill>
                  <a:srgbClr val="722B79"/>
                </a:solidFill>
              </a:rPr>
              <a:t>three </a:t>
            </a:r>
            <a:r>
              <a:rPr lang="en-US" b="0" i="1" dirty="0">
                <a:solidFill>
                  <a:srgbClr val="722B79"/>
                </a:solidFill>
              </a:rPr>
              <a:t>shots </a:t>
            </a:r>
            <a:r>
              <a:rPr lang="en-US" b="0" i="1" dirty="0" smtClean="0">
                <a:solidFill>
                  <a:srgbClr val="722B79"/>
                </a:solidFill>
              </a:rPr>
              <a:t>today: HPV vaccine, meningococcal vaccine and Tdap vaccine.</a:t>
            </a:r>
          </a:p>
          <a:p>
            <a:pPr marL="0" indent="0" algn="ctr">
              <a:buNone/>
            </a:pPr>
            <a:endParaRPr lang="en-US" b="0" i="1" dirty="0">
              <a:solidFill>
                <a:srgbClr val="722B79"/>
              </a:solidFill>
            </a:endParaRPr>
          </a:p>
          <a:p>
            <a:pPr marL="0" indent="0" algn="ctr">
              <a:buNone/>
            </a:pPr>
            <a:r>
              <a:rPr lang="en-US" b="0" i="1" dirty="0" smtClean="0">
                <a:solidFill>
                  <a:srgbClr val="722B79"/>
                </a:solidFill>
              </a:rPr>
              <a:t>You child will get three shots today that will protect him/her from many cancers caused by HPV, as well as to prevent tetanus, diphtheria, pertussis and meningitis.</a:t>
            </a:r>
            <a:endParaRPr lang="en-US" b="0" i="1" dirty="0">
              <a:solidFill>
                <a:srgbClr val="722B79"/>
              </a:solidFill>
            </a:endParaRPr>
          </a:p>
          <a:p>
            <a:pPr marL="0" indent="0">
              <a:buNone/>
            </a:pPr>
            <a:endParaRPr lang="en-US" dirty="0"/>
          </a:p>
        </p:txBody>
      </p:sp>
    </p:spTree>
    <p:extLst>
      <p:ext uri="{BB962C8B-B14F-4D97-AF65-F5344CB8AC3E}">
        <p14:creationId xmlns:p14="http://schemas.microsoft.com/office/powerpoint/2010/main" val="11783200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 case of vaccine hesitancy?</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a:t>Parents may be interested in vaccinating, yet still have </a:t>
            </a:r>
            <a:r>
              <a:rPr lang="en-US" dirty="0" smtClean="0"/>
              <a:t>questions</a:t>
            </a:r>
          </a:p>
          <a:p>
            <a:pPr lvl="1"/>
            <a:r>
              <a:rPr lang="en-US" b="0" dirty="0" smtClean="0"/>
              <a:t>However, many </a:t>
            </a:r>
            <a:r>
              <a:rPr lang="en-US" b="0" dirty="0"/>
              <a:t>parents didn’t have </a:t>
            </a:r>
            <a:r>
              <a:rPr lang="en-US" b="0" dirty="0" smtClean="0"/>
              <a:t>questions or concerns </a:t>
            </a:r>
            <a:r>
              <a:rPr lang="en-US" b="0" dirty="0"/>
              <a:t>about HPV vaccine</a:t>
            </a:r>
          </a:p>
          <a:p>
            <a:pPr lvl="1"/>
            <a:r>
              <a:rPr lang="en-US" b="0" dirty="0" smtClean="0"/>
              <a:t>A question from a parents does not mean they are refusing or delaying </a:t>
            </a:r>
          </a:p>
          <a:p>
            <a:pPr lvl="1"/>
            <a:r>
              <a:rPr lang="en-US" b="0" dirty="0" smtClean="0"/>
              <a:t>Taking </a:t>
            </a:r>
            <a:r>
              <a:rPr lang="en-US" b="0" dirty="0"/>
              <a:t>the time to listen to </a:t>
            </a:r>
            <a:r>
              <a:rPr lang="en-US" b="0" dirty="0" smtClean="0"/>
              <a:t>parents’ questions </a:t>
            </a:r>
            <a:r>
              <a:rPr lang="en-US" b="0" dirty="0"/>
              <a:t>helps you save time and give an effective </a:t>
            </a:r>
            <a:r>
              <a:rPr lang="en-US" b="0" dirty="0" smtClean="0"/>
              <a:t>response</a:t>
            </a:r>
          </a:p>
          <a:p>
            <a:pPr lvl="1"/>
            <a:r>
              <a:rPr lang="en-US" b="0" dirty="0" smtClean="0"/>
              <a:t>CDC </a:t>
            </a:r>
            <a:r>
              <a:rPr lang="en-US" b="0" dirty="0"/>
              <a:t>research shows these </a:t>
            </a:r>
            <a:r>
              <a:rPr lang="en-US" b="0" dirty="0" smtClean="0"/>
              <a:t>straightforward messages work with parents when discussing HPV vaccine—and are easy for you or your staff to deliver</a:t>
            </a:r>
          </a:p>
          <a:p>
            <a:pPr lvl="1"/>
            <a:endParaRPr lang="en-US" dirty="0"/>
          </a:p>
        </p:txBody>
      </p:sp>
      <p:sp>
        <p:nvSpPr>
          <p:cNvPr id="4"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313473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HPV Infection</a:t>
            </a:r>
            <a:endParaRPr lang="en-US" sz="4000" b="1"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600"/>
              </a:spcBef>
            </a:pPr>
            <a:r>
              <a:rPr lang="en-US" sz="3600" dirty="0"/>
              <a:t>M</a:t>
            </a:r>
            <a:r>
              <a:rPr lang="en-US" sz="3600" dirty="0" smtClean="0"/>
              <a:t>ost </a:t>
            </a:r>
            <a:r>
              <a:rPr lang="en-US" sz="3600" dirty="0"/>
              <a:t>females and males will be infected with at least one type of HPV at some point in their lives</a:t>
            </a:r>
          </a:p>
          <a:p>
            <a:pPr lvl="1">
              <a:lnSpc>
                <a:spcPct val="120000"/>
              </a:lnSpc>
              <a:spcBef>
                <a:spcPts val="600"/>
              </a:spcBef>
            </a:pPr>
            <a:r>
              <a:rPr lang="en-US" sz="2900" b="0" dirty="0" smtClean="0"/>
              <a:t>Estimated </a:t>
            </a:r>
            <a:r>
              <a:rPr lang="en-US" sz="2900" b="0" dirty="0"/>
              <a:t>79 million </a:t>
            </a:r>
            <a:r>
              <a:rPr lang="en-US" sz="2900" b="0" dirty="0" smtClean="0"/>
              <a:t>Americans currently infected </a:t>
            </a:r>
          </a:p>
          <a:p>
            <a:pPr lvl="1">
              <a:lnSpc>
                <a:spcPct val="120000"/>
              </a:lnSpc>
              <a:spcBef>
                <a:spcPts val="600"/>
              </a:spcBef>
            </a:pPr>
            <a:r>
              <a:rPr lang="en-US" sz="2900" b="0" dirty="0" smtClean="0"/>
              <a:t>14 </a:t>
            </a:r>
            <a:r>
              <a:rPr lang="en-US" sz="2900" b="0" dirty="0"/>
              <a:t>million new infections/year in the US</a:t>
            </a:r>
          </a:p>
          <a:p>
            <a:pPr lvl="1">
              <a:lnSpc>
                <a:spcPct val="120000"/>
              </a:lnSpc>
              <a:spcBef>
                <a:spcPts val="600"/>
              </a:spcBef>
            </a:pPr>
            <a:r>
              <a:rPr lang="en-US" sz="2900" b="0" dirty="0"/>
              <a:t>HPV infection is most common in people in their teens </a:t>
            </a:r>
            <a:r>
              <a:rPr lang="en-US" sz="2900" b="0" dirty="0" smtClean="0"/>
              <a:t>and </a:t>
            </a:r>
            <a:r>
              <a:rPr lang="en-US" sz="2900" b="0" dirty="0"/>
              <a:t>early </a:t>
            </a:r>
            <a:r>
              <a:rPr lang="en-US" sz="2900" b="0" dirty="0" smtClean="0"/>
              <a:t>20s</a:t>
            </a:r>
          </a:p>
          <a:p>
            <a:pPr>
              <a:lnSpc>
                <a:spcPct val="120000"/>
              </a:lnSpc>
              <a:spcBef>
                <a:spcPts val="600"/>
              </a:spcBef>
            </a:pPr>
            <a:r>
              <a:rPr lang="en-US" sz="3600" dirty="0"/>
              <a:t>Most people will never know that they have been </a:t>
            </a:r>
            <a:r>
              <a:rPr lang="en-US" sz="3600" dirty="0" smtClean="0"/>
              <a:t>infected</a:t>
            </a:r>
            <a:endParaRPr lang="en-US" sz="3600" dirty="0"/>
          </a:p>
        </p:txBody>
      </p:sp>
      <p:sp>
        <p:nvSpPr>
          <p:cNvPr id="4" name="TextBox 2"/>
          <p:cNvSpPr txBox="1">
            <a:spLocks noChangeArrowheads="1"/>
          </p:cNvSpPr>
          <p:nvPr/>
        </p:nvSpPr>
        <p:spPr bwMode="auto">
          <a:xfrm>
            <a:off x="76200" y="6480693"/>
            <a:ext cx="304762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dirty="0" err="1">
                <a:solidFill>
                  <a:schemeClr val="accent1">
                    <a:lumMod val="50000"/>
                  </a:schemeClr>
                </a:solidFill>
                <a:latin typeface="+mn-lt"/>
              </a:rPr>
              <a:t>Jemal</a:t>
            </a:r>
            <a:r>
              <a:rPr lang="en-GB" sz="1100">
                <a:solidFill>
                  <a:schemeClr val="accent1">
                    <a:lumMod val="50000"/>
                  </a:schemeClr>
                </a:solidFill>
                <a:latin typeface="+mn-lt"/>
              </a:rPr>
              <a:t> A et al. J Natl Cancer </a:t>
            </a:r>
            <a:r>
              <a:rPr lang="en-GB" sz="1100" err="1">
                <a:solidFill>
                  <a:schemeClr val="accent1">
                    <a:lumMod val="50000"/>
                  </a:schemeClr>
                </a:solidFill>
                <a:latin typeface="+mn-lt"/>
              </a:rPr>
              <a:t>Inst</a:t>
            </a:r>
            <a:r>
              <a:rPr lang="en-GB" sz="1100">
                <a:solidFill>
                  <a:schemeClr val="accent1">
                    <a:lumMod val="50000"/>
                  </a:schemeClr>
                </a:solidFill>
                <a:latin typeface="+mn-lt"/>
              </a:rPr>
              <a:t> </a:t>
            </a:r>
            <a:r>
              <a:rPr lang="en-GB" sz="1100" smtClean="0">
                <a:solidFill>
                  <a:schemeClr val="accent1">
                    <a:lumMod val="50000"/>
                  </a:schemeClr>
                </a:solidFill>
                <a:latin typeface="+mn-lt"/>
              </a:rPr>
              <a:t>2013;105:175-201</a:t>
            </a:r>
            <a:endParaRPr lang="en-GB" sz="1100">
              <a:solidFill>
                <a:schemeClr val="accent1">
                  <a:lumMod val="50000"/>
                </a:schemeClr>
              </a:solidFill>
              <a:latin typeface="+mn-lt"/>
            </a:endParaRPr>
          </a:p>
        </p:txBody>
      </p:sp>
    </p:spTree>
    <p:extLst>
      <p:ext uri="{BB962C8B-B14F-4D97-AF65-F5344CB8AC3E}">
        <p14:creationId xmlns:p14="http://schemas.microsoft.com/office/powerpoint/2010/main" val="6242393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a:t>
            </a:r>
            <a:r>
              <a:rPr lang="en-US" sz="4000" dirty="0"/>
              <a:t>A</a:t>
            </a:r>
            <a:r>
              <a:rPr lang="en-US" sz="4000" dirty="0" smtClean="0"/>
              <a:t>n anti-cancer vaccine</a:t>
            </a:r>
            <a:endParaRPr lang="en-US" sz="4000" dirty="0"/>
          </a:p>
        </p:txBody>
      </p:sp>
      <p:sp>
        <p:nvSpPr>
          <p:cNvPr id="3" name="Content Placeholder 2"/>
          <p:cNvSpPr>
            <a:spLocks noGrp="1"/>
          </p:cNvSpPr>
          <p:nvPr>
            <p:ph idx="1"/>
          </p:nvPr>
        </p:nvSpPr>
        <p:spPr/>
        <p:txBody>
          <a:bodyPr>
            <a:normAutofit fontScale="92500"/>
          </a:bodyPr>
          <a:lstStyle/>
          <a:p>
            <a:r>
              <a:rPr lang="en-US" dirty="0"/>
              <a:t>The “HPV vaccine is cancer prevention” message resonates strongly with </a:t>
            </a:r>
            <a:r>
              <a:rPr lang="en-US" dirty="0" smtClean="0"/>
              <a:t>parents</a:t>
            </a:r>
          </a:p>
          <a:p>
            <a:pPr lvl="1"/>
            <a:r>
              <a:rPr lang="en-US" b="0" dirty="0"/>
              <a:t>In focus groups and online panels, mothers wanted </a:t>
            </a:r>
            <a:r>
              <a:rPr lang="en-US" b="0" dirty="0" smtClean="0"/>
              <a:t>more information on the types of HPV cancers</a:t>
            </a:r>
          </a:p>
          <a:p>
            <a:pPr lvl="1"/>
            <a:r>
              <a:rPr lang="en-US" b="0" dirty="0" smtClean="0"/>
              <a:t>In focus groups mothers stated they were influenced to vaccinate their child because HPV </a:t>
            </a:r>
            <a:r>
              <a:rPr lang="en-US" b="0" dirty="0"/>
              <a:t>vaccine prevents </a:t>
            </a:r>
            <a:r>
              <a:rPr lang="en-US" b="0" dirty="0" smtClean="0"/>
              <a:t>cancer, they </a:t>
            </a:r>
            <a:r>
              <a:rPr lang="en-US" b="0" dirty="0"/>
              <a:t>had a family history of </a:t>
            </a:r>
            <a:r>
              <a:rPr lang="en-US" b="0" dirty="0" smtClean="0"/>
              <a:t>cervical cancers, and/or because </a:t>
            </a:r>
            <a:r>
              <a:rPr lang="en-US" b="0" dirty="0"/>
              <a:t>t</a:t>
            </a:r>
            <a:r>
              <a:rPr lang="en-US" b="0" dirty="0" smtClean="0"/>
              <a:t>hey </a:t>
            </a:r>
            <a:r>
              <a:rPr lang="en-US" b="0" dirty="0"/>
              <a:t>had a personal experience with cervical </a:t>
            </a:r>
            <a:r>
              <a:rPr lang="en-US" b="0" dirty="0" smtClean="0"/>
              <a:t>cancer</a:t>
            </a:r>
          </a:p>
          <a:p>
            <a:pPr marL="457200" lvl="1" indent="0">
              <a:buNone/>
            </a:pPr>
            <a:r>
              <a:rPr lang="en-US" dirty="0" smtClean="0"/>
              <a:t> </a:t>
            </a:r>
          </a:p>
          <a:p>
            <a:pPr marL="457200" lvl="1" indent="0">
              <a:spcAft>
                <a:spcPts val="1200"/>
              </a:spcAft>
              <a:buNone/>
            </a:pPr>
            <a:endParaRPr lang="en-US" i="1" dirty="0">
              <a:solidFill>
                <a:srgbClr val="722B79"/>
              </a:solidFill>
            </a:endParaRPr>
          </a:p>
        </p:txBody>
      </p:sp>
      <p:sp>
        <p:nvSpPr>
          <p:cNvPr id="5"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25602229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dirty="0" smtClean="0">
                <a:solidFill>
                  <a:srgbClr val="1993B9"/>
                </a:solidFill>
              </a:rPr>
              <a:t>Try saying:</a:t>
            </a:r>
            <a:endParaRPr lang="en-US" b="0" dirty="0">
              <a:solidFill>
                <a:srgbClr val="1993B9"/>
              </a:solidFill>
            </a:endParaRPr>
          </a:p>
        </p:txBody>
      </p:sp>
      <p:sp>
        <p:nvSpPr>
          <p:cNvPr id="3" name="Content Placeholder 2"/>
          <p:cNvSpPr>
            <a:spLocks noGrp="1"/>
          </p:cNvSpPr>
          <p:nvPr>
            <p:ph idx="1"/>
          </p:nvPr>
        </p:nvSpPr>
        <p:spPr/>
        <p:txBody>
          <a:bodyPr>
            <a:normAutofit/>
          </a:bodyPr>
          <a:lstStyle/>
          <a:p>
            <a:pPr marL="0" indent="0" algn="ctr">
              <a:buNone/>
            </a:pPr>
            <a:r>
              <a:rPr lang="en-US" b="0" i="1" dirty="0" smtClean="0">
                <a:solidFill>
                  <a:srgbClr val="722B79"/>
                </a:solidFill>
              </a:rPr>
              <a:t>HPV </a:t>
            </a:r>
            <a:r>
              <a:rPr lang="en-US" b="0" i="1" dirty="0">
                <a:solidFill>
                  <a:srgbClr val="722B79"/>
                </a:solidFill>
              </a:rPr>
              <a:t>vaccine is very important because it prevents cancer. </a:t>
            </a:r>
            <a:endParaRPr lang="en-US" b="0" i="1" dirty="0" smtClean="0">
              <a:solidFill>
                <a:srgbClr val="722B79"/>
              </a:solidFill>
            </a:endParaRPr>
          </a:p>
          <a:p>
            <a:pPr marL="0" indent="0" algn="ctr">
              <a:buNone/>
            </a:pPr>
            <a:endParaRPr lang="en-US" sz="1600" b="0" i="1" dirty="0">
              <a:solidFill>
                <a:srgbClr val="722B79"/>
              </a:solidFill>
            </a:endParaRPr>
          </a:p>
          <a:p>
            <a:pPr marL="0" indent="0" algn="ctr">
              <a:buNone/>
            </a:pPr>
            <a:r>
              <a:rPr lang="en-US" b="0" i="1" dirty="0" smtClean="0">
                <a:solidFill>
                  <a:srgbClr val="722B79"/>
                </a:solidFill>
              </a:rPr>
              <a:t>I </a:t>
            </a:r>
            <a:r>
              <a:rPr lang="en-US" b="0" i="1" dirty="0">
                <a:solidFill>
                  <a:srgbClr val="722B79"/>
                </a:solidFill>
              </a:rPr>
              <a:t>want your child to be protected from cancer. </a:t>
            </a:r>
            <a:endParaRPr lang="en-US" b="0" i="1" dirty="0" smtClean="0">
              <a:solidFill>
                <a:srgbClr val="722B79"/>
              </a:solidFill>
            </a:endParaRPr>
          </a:p>
          <a:p>
            <a:pPr marL="0" indent="0" algn="ctr">
              <a:buNone/>
            </a:pPr>
            <a:endParaRPr lang="en-US" sz="1600" b="0" i="1" dirty="0">
              <a:solidFill>
                <a:srgbClr val="722B79"/>
              </a:solidFill>
            </a:endParaRPr>
          </a:p>
          <a:p>
            <a:pPr marL="0" indent="0" algn="ctr">
              <a:buNone/>
            </a:pPr>
            <a:r>
              <a:rPr lang="en-US" b="0" i="1" dirty="0" smtClean="0">
                <a:solidFill>
                  <a:srgbClr val="722B79"/>
                </a:solidFill>
              </a:rPr>
              <a:t>That’s </a:t>
            </a:r>
            <a:r>
              <a:rPr lang="en-US" b="0" i="1" dirty="0">
                <a:solidFill>
                  <a:srgbClr val="722B79"/>
                </a:solidFill>
              </a:rPr>
              <a:t>why I’m recommending that your daughter/son receive the first dose of the HPV vaccine series today.</a:t>
            </a:r>
            <a:endParaRPr lang="en-US" i="1" dirty="0">
              <a:solidFill>
                <a:srgbClr val="722B79"/>
              </a:solidFill>
            </a:endParaRPr>
          </a:p>
          <a:p>
            <a:pPr marL="0" indent="0">
              <a:buNone/>
            </a:pPr>
            <a:endParaRPr lang="en-US" dirty="0"/>
          </a:p>
        </p:txBody>
      </p:sp>
    </p:spTree>
    <p:extLst>
      <p:ext uri="{BB962C8B-B14F-4D97-AF65-F5344CB8AC3E}">
        <p14:creationId xmlns:p14="http://schemas.microsoft.com/office/powerpoint/2010/main" val="6605867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Tell me doctor, how bad is it?</a:t>
            </a:r>
            <a:endParaRPr lang="en-US" sz="4000" dirty="0"/>
          </a:p>
        </p:txBody>
      </p:sp>
      <p:sp>
        <p:nvSpPr>
          <p:cNvPr id="3" name="Content Placeholder 2"/>
          <p:cNvSpPr>
            <a:spLocks noGrp="1"/>
          </p:cNvSpPr>
          <p:nvPr>
            <p:ph idx="1"/>
          </p:nvPr>
        </p:nvSpPr>
        <p:spPr/>
        <p:txBody>
          <a:bodyPr>
            <a:normAutofit/>
          </a:bodyPr>
          <a:lstStyle/>
          <a:p>
            <a:r>
              <a:rPr lang="en-US" dirty="0" smtClean="0"/>
              <a:t>Parents don’t know that HPV is very common</a:t>
            </a:r>
          </a:p>
          <a:p>
            <a:r>
              <a:rPr lang="en-US" dirty="0" smtClean="0"/>
              <a:t>Disease </a:t>
            </a:r>
            <a:r>
              <a:rPr lang="en-US" dirty="0"/>
              <a:t>prevalence is not </a:t>
            </a:r>
            <a:r>
              <a:rPr lang="en-US" dirty="0" smtClean="0"/>
              <a:t>understood</a:t>
            </a:r>
          </a:p>
          <a:p>
            <a:r>
              <a:rPr lang="en-US" dirty="0" smtClean="0"/>
              <a:t>Parents </a:t>
            </a:r>
            <a:r>
              <a:rPr lang="en-US" dirty="0"/>
              <a:t>are unclear about what the vaccine actually protects </a:t>
            </a:r>
            <a:r>
              <a:rPr lang="en-US" dirty="0" smtClean="0"/>
              <a:t>against</a:t>
            </a:r>
          </a:p>
          <a:p>
            <a:pPr marL="457200" lvl="1" indent="0">
              <a:buNone/>
            </a:pPr>
            <a:endParaRPr lang="en-US" dirty="0"/>
          </a:p>
        </p:txBody>
      </p:sp>
      <p:sp>
        <p:nvSpPr>
          <p:cNvPr id="4"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41374262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smtClean="0">
                <a:solidFill>
                  <a:srgbClr val="1993B9"/>
                </a:solidFill>
              </a:rPr>
              <a:t>Try saying:</a:t>
            </a:r>
            <a:endParaRPr lang="en-US" b="0">
              <a:solidFill>
                <a:srgbClr val="1993B9"/>
              </a:solidFill>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b="0" i="1" smtClean="0">
                <a:solidFill>
                  <a:srgbClr val="722B79"/>
                </a:solidFill>
              </a:rPr>
              <a:t>Persistent HPV infection </a:t>
            </a:r>
            <a:r>
              <a:rPr lang="en-US" b="0" i="1">
                <a:solidFill>
                  <a:srgbClr val="722B79"/>
                </a:solidFill>
              </a:rPr>
              <a:t>can cause cancers of the cervix, vagina, and vulva in women, cancer of the penis in men, and cancers of the anus and the mouth or throat in both women and men. </a:t>
            </a:r>
            <a:endParaRPr lang="en-US" b="0" i="1" smtClean="0">
              <a:solidFill>
                <a:srgbClr val="722B79"/>
              </a:solidFill>
            </a:endParaRPr>
          </a:p>
          <a:p>
            <a:pPr marL="0" indent="0" algn="ctr">
              <a:buNone/>
            </a:pPr>
            <a:endParaRPr lang="en-US" sz="1700" b="0" i="1" smtClean="0">
              <a:solidFill>
                <a:srgbClr val="722B79"/>
              </a:solidFill>
            </a:endParaRPr>
          </a:p>
          <a:p>
            <a:pPr marL="0" indent="0" algn="ctr">
              <a:buNone/>
            </a:pPr>
            <a:r>
              <a:rPr lang="en-US" b="0" i="1" smtClean="0">
                <a:solidFill>
                  <a:srgbClr val="722B79"/>
                </a:solidFill>
              </a:rPr>
              <a:t>There </a:t>
            </a:r>
            <a:r>
              <a:rPr lang="en-US" b="0" i="1">
                <a:solidFill>
                  <a:srgbClr val="722B79"/>
                </a:solidFill>
              </a:rPr>
              <a:t>are about 26,000 of these cancers each year—and most could be prevented with HPV vaccine. </a:t>
            </a:r>
            <a:endParaRPr lang="en-US" b="0" i="1" smtClean="0">
              <a:solidFill>
                <a:srgbClr val="722B79"/>
              </a:solidFill>
            </a:endParaRPr>
          </a:p>
          <a:p>
            <a:pPr marL="0" indent="0" algn="ctr">
              <a:buNone/>
            </a:pPr>
            <a:endParaRPr lang="en-US" sz="1900" b="0" i="1" smtClean="0">
              <a:solidFill>
                <a:srgbClr val="722B79"/>
              </a:solidFill>
            </a:endParaRPr>
          </a:p>
          <a:p>
            <a:pPr marL="0" indent="0" algn="ctr">
              <a:buNone/>
            </a:pPr>
            <a:r>
              <a:rPr lang="en-US" b="0" i="1" smtClean="0">
                <a:solidFill>
                  <a:srgbClr val="722B79"/>
                </a:solidFill>
              </a:rPr>
              <a:t>There </a:t>
            </a:r>
            <a:r>
              <a:rPr lang="en-US" b="0" i="1">
                <a:solidFill>
                  <a:srgbClr val="722B79"/>
                </a:solidFill>
              </a:rPr>
              <a:t>are also many more precancerous conditions requiring treatment that can have lasting effects.</a:t>
            </a:r>
            <a:endParaRPr lang="en-US"/>
          </a:p>
        </p:txBody>
      </p:sp>
    </p:spTree>
    <p:extLst>
      <p:ext uri="{BB962C8B-B14F-4D97-AF65-F5344CB8AC3E}">
        <p14:creationId xmlns:p14="http://schemas.microsoft.com/office/powerpoint/2010/main" val="4939933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z="4000" dirty="0" smtClean="0"/>
              <a:t>HPV Transmission</a:t>
            </a:r>
          </a:p>
        </p:txBody>
      </p:sp>
      <p:sp>
        <p:nvSpPr>
          <p:cNvPr id="3" name="Content Placeholder 2"/>
          <p:cNvSpPr>
            <a:spLocks noGrp="1"/>
          </p:cNvSpPr>
          <p:nvPr>
            <p:ph idx="1"/>
          </p:nvPr>
        </p:nvSpPr>
        <p:spPr>
          <a:xfrm>
            <a:off x="457200" y="1143000"/>
            <a:ext cx="8229600" cy="4983163"/>
          </a:xfrm>
        </p:spPr>
        <p:txBody>
          <a:bodyPr rtlCol="0">
            <a:normAutofit fontScale="92500"/>
          </a:bodyPr>
          <a:lstStyle/>
          <a:p>
            <a:pPr eaLnBrk="1" fontAlgn="auto" hangingPunct="1">
              <a:lnSpc>
                <a:spcPct val="110000"/>
              </a:lnSpc>
              <a:spcBef>
                <a:spcPts val="600"/>
              </a:spcBef>
              <a:spcAft>
                <a:spcPts val="0"/>
              </a:spcAft>
              <a:defRPr/>
            </a:pPr>
            <a:r>
              <a:rPr lang="en-US" dirty="0" smtClean="0">
                <a:solidFill>
                  <a:schemeClr val="accent1">
                    <a:lumMod val="50000"/>
                  </a:schemeClr>
                </a:solidFill>
                <a:sym typeface="Symbol"/>
              </a:rPr>
              <a:t>Almost everyone will be infected but most people will never know</a:t>
            </a:r>
          </a:p>
          <a:p>
            <a:pPr eaLnBrk="1" fontAlgn="auto" hangingPunct="1">
              <a:lnSpc>
                <a:spcPct val="110000"/>
              </a:lnSpc>
              <a:spcBef>
                <a:spcPts val="600"/>
              </a:spcBef>
              <a:spcAft>
                <a:spcPts val="0"/>
              </a:spcAft>
              <a:defRPr/>
            </a:pPr>
            <a:r>
              <a:rPr lang="en-US" dirty="0" smtClean="0">
                <a:solidFill>
                  <a:schemeClr val="accent1">
                    <a:lumMod val="50000"/>
                  </a:schemeClr>
                </a:solidFill>
                <a:sym typeface="Symbol"/>
              </a:rPr>
              <a:t>47% of high school students have already engaged in sexual (vaginal-penile) intercourse</a:t>
            </a:r>
          </a:p>
          <a:p>
            <a:pPr lvl="1" eaLnBrk="1" fontAlgn="auto" hangingPunct="1">
              <a:lnSpc>
                <a:spcPct val="120000"/>
              </a:lnSpc>
              <a:spcBef>
                <a:spcPts val="600"/>
              </a:spcBef>
              <a:spcAft>
                <a:spcPts val="0"/>
              </a:spcAft>
              <a:defRPr/>
            </a:pPr>
            <a:r>
              <a:rPr lang="en-US" b="0" dirty="0" smtClean="0">
                <a:solidFill>
                  <a:schemeClr val="accent1">
                    <a:lumMod val="50000"/>
                  </a:schemeClr>
                </a:solidFill>
              </a:rPr>
              <a:t>6% of students had sexual intercourse before age 13</a:t>
            </a:r>
          </a:p>
          <a:p>
            <a:pPr lvl="1" eaLnBrk="1" fontAlgn="auto" hangingPunct="1">
              <a:lnSpc>
                <a:spcPct val="120000"/>
              </a:lnSpc>
              <a:spcBef>
                <a:spcPts val="600"/>
              </a:spcBef>
              <a:spcAft>
                <a:spcPts val="0"/>
              </a:spcAft>
              <a:defRPr/>
            </a:pPr>
            <a:r>
              <a:rPr lang="en-US" b="0" dirty="0" smtClean="0">
                <a:solidFill>
                  <a:schemeClr val="accent1">
                    <a:lumMod val="50000"/>
                  </a:schemeClr>
                </a:solidFill>
              </a:rPr>
              <a:t>1/3 </a:t>
            </a:r>
            <a:r>
              <a:rPr lang="en-US" b="0" dirty="0">
                <a:solidFill>
                  <a:schemeClr val="accent1">
                    <a:lumMod val="50000"/>
                  </a:schemeClr>
                </a:solidFill>
              </a:rPr>
              <a:t>of 9th graders and 2/3 of 12th graders have </a:t>
            </a:r>
            <a:r>
              <a:rPr lang="en-US" b="0" dirty="0" smtClean="0">
                <a:solidFill>
                  <a:schemeClr val="accent1">
                    <a:lumMod val="50000"/>
                  </a:schemeClr>
                </a:solidFill>
              </a:rPr>
              <a:t>engaged in </a:t>
            </a:r>
            <a:r>
              <a:rPr lang="en-US" b="0" dirty="0">
                <a:solidFill>
                  <a:schemeClr val="accent1">
                    <a:lumMod val="50000"/>
                  </a:schemeClr>
                </a:solidFill>
              </a:rPr>
              <a:t>sexual intercourse </a:t>
            </a:r>
            <a:endParaRPr lang="en-US" b="0" dirty="0">
              <a:solidFill>
                <a:schemeClr val="accent1">
                  <a:lumMod val="50000"/>
                </a:schemeClr>
              </a:solidFill>
              <a:sym typeface="Symbol"/>
            </a:endParaRPr>
          </a:p>
          <a:p>
            <a:pPr lvl="1" eaLnBrk="1" fontAlgn="auto" hangingPunct="1">
              <a:lnSpc>
                <a:spcPct val="110000"/>
              </a:lnSpc>
              <a:spcBef>
                <a:spcPts val="600"/>
              </a:spcBef>
              <a:spcAft>
                <a:spcPts val="0"/>
              </a:spcAft>
              <a:defRPr/>
            </a:pPr>
            <a:r>
              <a:rPr lang="en-US" b="0" dirty="0" smtClean="0">
                <a:sym typeface="Symbol"/>
              </a:rPr>
              <a:t>1 in 7 </a:t>
            </a:r>
            <a:r>
              <a:rPr lang="en-US" b="0" dirty="0" smtClean="0">
                <a:solidFill>
                  <a:schemeClr val="accent1">
                    <a:lumMod val="50000"/>
                  </a:schemeClr>
                </a:solidFill>
                <a:sym typeface="Symbol"/>
              </a:rPr>
              <a:t>high school students (all grades) have had sexual intercourse with 4 or more partners</a:t>
            </a:r>
            <a:endParaRPr lang="en-US" b="0" dirty="0">
              <a:solidFill>
                <a:schemeClr val="accent1">
                  <a:lumMod val="50000"/>
                </a:schemeClr>
              </a:solidFill>
            </a:endParaRPr>
          </a:p>
        </p:txBody>
      </p:sp>
      <p:sp>
        <p:nvSpPr>
          <p:cNvPr id="4" name="TextBox 2"/>
          <p:cNvSpPr txBox="1">
            <a:spLocks noChangeArrowheads="1"/>
          </p:cNvSpPr>
          <p:nvPr/>
        </p:nvSpPr>
        <p:spPr bwMode="auto">
          <a:xfrm>
            <a:off x="0" y="6457890"/>
            <a:ext cx="2787943" cy="400110"/>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GB" sz="1000" dirty="0" err="1" smtClean="0">
                <a:solidFill>
                  <a:schemeClr val="accent1">
                    <a:lumMod val="50000"/>
                  </a:schemeClr>
                </a:solidFill>
                <a:latin typeface="+mn-lt"/>
              </a:rPr>
              <a:t>Jemal</a:t>
            </a:r>
            <a:r>
              <a:rPr lang="en-GB" sz="1000" dirty="0" smtClean="0">
                <a:solidFill>
                  <a:schemeClr val="accent1">
                    <a:lumMod val="50000"/>
                  </a:schemeClr>
                </a:solidFill>
                <a:latin typeface="+mn-lt"/>
              </a:rPr>
              <a:t> A et al. J </a:t>
            </a:r>
            <a:r>
              <a:rPr lang="en-GB" sz="1000" dirty="0" err="1" smtClean="0">
                <a:solidFill>
                  <a:schemeClr val="accent1">
                    <a:lumMod val="50000"/>
                  </a:schemeClr>
                </a:solidFill>
                <a:latin typeface="+mn-lt"/>
              </a:rPr>
              <a:t>Natl</a:t>
            </a:r>
            <a:r>
              <a:rPr lang="en-GB" sz="1000" dirty="0" smtClean="0">
                <a:solidFill>
                  <a:schemeClr val="accent1">
                    <a:lumMod val="50000"/>
                  </a:schemeClr>
                </a:solidFill>
                <a:latin typeface="+mn-lt"/>
              </a:rPr>
              <a:t> Cancer </a:t>
            </a:r>
            <a:r>
              <a:rPr lang="en-GB" sz="1000" dirty="0" err="1" smtClean="0">
                <a:solidFill>
                  <a:schemeClr val="accent1">
                    <a:lumMod val="50000"/>
                  </a:schemeClr>
                </a:solidFill>
                <a:latin typeface="+mn-lt"/>
              </a:rPr>
              <a:t>Inst</a:t>
            </a:r>
            <a:r>
              <a:rPr lang="en-GB" sz="1000" dirty="0" smtClean="0">
                <a:solidFill>
                  <a:schemeClr val="accent1">
                    <a:lumMod val="50000"/>
                  </a:schemeClr>
                </a:solidFill>
                <a:latin typeface="+mn-lt"/>
              </a:rPr>
              <a:t> 2013;105:175-201</a:t>
            </a:r>
          </a:p>
          <a:p>
            <a:pPr eaLnBrk="1" fontAlgn="auto" hangingPunct="1">
              <a:spcBef>
                <a:spcPts val="0"/>
              </a:spcBef>
              <a:spcAft>
                <a:spcPts val="0"/>
              </a:spcAft>
              <a:defRPr/>
            </a:pPr>
            <a:r>
              <a:rPr lang="nl-NL" sz="1000" dirty="0" smtClean="0">
                <a:solidFill>
                  <a:schemeClr val="accent1">
                    <a:lumMod val="50000"/>
                  </a:schemeClr>
                </a:solidFill>
                <a:latin typeface="+mn-lt"/>
              </a:rPr>
              <a:t>Kahn. MMWR. 2014; 63(4)</a:t>
            </a:r>
            <a:endParaRPr lang="en-GB" sz="1000" dirty="0">
              <a:solidFill>
                <a:schemeClr val="accent1">
                  <a:lumMod val="50000"/>
                </a:schemeClr>
              </a:solidFill>
              <a:latin typeface="+mn-lt"/>
            </a:endParaRPr>
          </a:p>
        </p:txBody>
      </p:sp>
    </p:spTree>
    <p:extLst>
      <p:ext uri="{BB962C8B-B14F-4D97-AF65-F5344CB8AC3E}">
        <p14:creationId xmlns:p14="http://schemas.microsoft.com/office/powerpoint/2010/main" val="23771370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smtClean="0">
                <a:solidFill>
                  <a:srgbClr val="1993B9"/>
                </a:solidFill>
              </a:rPr>
              <a:t>Try saying:</a:t>
            </a:r>
            <a:endParaRPr lang="en-US" b="0">
              <a:solidFill>
                <a:srgbClr val="1993B9"/>
              </a:solidFill>
            </a:endParaRPr>
          </a:p>
        </p:txBody>
      </p:sp>
      <p:sp>
        <p:nvSpPr>
          <p:cNvPr id="3" name="Content Placeholder 2"/>
          <p:cNvSpPr>
            <a:spLocks noGrp="1"/>
          </p:cNvSpPr>
          <p:nvPr>
            <p:ph idx="1"/>
          </p:nvPr>
        </p:nvSpPr>
        <p:spPr/>
        <p:txBody>
          <a:bodyPr>
            <a:normAutofit fontScale="92500"/>
          </a:bodyPr>
          <a:lstStyle/>
          <a:p>
            <a:pPr marL="0" indent="0" algn="ctr">
              <a:buNone/>
            </a:pPr>
            <a:r>
              <a:rPr lang="en-US" b="0" i="1">
                <a:solidFill>
                  <a:srgbClr val="722B79"/>
                </a:solidFill>
              </a:rPr>
              <a:t>HPV is so common that almost everyone will be infected at some point. It is estimated that 79 million Americans are currently infected with 14 million new HPV infections each year. </a:t>
            </a:r>
            <a:endParaRPr lang="en-US" b="0" i="1" smtClean="0">
              <a:solidFill>
                <a:srgbClr val="722B79"/>
              </a:solidFill>
            </a:endParaRPr>
          </a:p>
          <a:p>
            <a:pPr marL="0" indent="0" algn="ctr">
              <a:buNone/>
            </a:pPr>
            <a:endParaRPr lang="en-US" b="0" i="1">
              <a:solidFill>
                <a:srgbClr val="722B79"/>
              </a:solidFill>
            </a:endParaRPr>
          </a:p>
          <a:p>
            <a:pPr marL="0" indent="0" algn="ctr">
              <a:buNone/>
            </a:pPr>
            <a:r>
              <a:rPr lang="en-US" b="0" i="1" smtClean="0">
                <a:solidFill>
                  <a:srgbClr val="722B79"/>
                </a:solidFill>
              </a:rPr>
              <a:t>Most </a:t>
            </a:r>
            <a:r>
              <a:rPr lang="en-US" b="0" i="1">
                <a:solidFill>
                  <a:srgbClr val="722B79"/>
                </a:solidFill>
              </a:rPr>
              <a:t>people infected will never know. Even if your </a:t>
            </a:r>
            <a:r>
              <a:rPr lang="en-US" b="0" i="1" smtClean="0">
                <a:solidFill>
                  <a:srgbClr val="722B79"/>
                </a:solidFill>
              </a:rPr>
              <a:t>child </a:t>
            </a:r>
            <a:r>
              <a:rPr lang="en-US" b="0" i="1">
                <a:solidFill>
                  <a:srgbClr val="722B79"/>
                </a:solidFill>
              </a:rPr>
              <a:t>waits until marriage to have sex, or only has one partner in the future, he/she could still be </a:t>
            </a:r>
            <a:r>
              <a:rPr lang="en-US" b="0" i="1" smtClean="0">
                <a:solidFill>
                  <a:srgbClr val="722B79"/>
                </a:solidFill>
              </a:rPr>
              <a:t>exposed, if their partner has already been exposed.</a:t>
            </a:r>
            <a:endParaRPr lang="en-US"/>
          </a:p>
        </p:txBody>
      </p:sp>
    </p:spTree>
    <p:extLst>
      <p:ext uri="{BB962C8B-B14F-4D97-AF65-F5344CB8AC3E}">
        <p14:creationId xmlns:p14="http://schemas.microsoft.com/office/powerpoint/2010/main" val="4859734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Why at 11 or 12 years old?</a:t>
            </a:r>
            <a:endParaRPr lang="en-US" sz="4000"/>
          </a:p>
        </p:txBody>
      </p:sp>
      <p:sp>
        <p:nvSpPr>
          <p:cNvPr id="3" name="Content Placeholder 2"/>
          <p:cNvSpPr>
            <a:spLocks noGrp="1"/>
          </p:cNvSpPr>
          <p:nvPr>
            <p:ph idx="1"/>
          </p:nvPr>
        </p:nvSpPr>
        <p:spPr/>
        <p:txBody>
          <a:bodyPr/>
          <a:lstStyle/>
          <a:p>
            <a:r>
              <a:rPr lang="en-US"/>
              <a:t>Parents want a concrete reason why 11-12 year olds should receive HPV </a:t>
            </a:r>
            <a:r>
              <a:rPr lang="en-US" smtClean="0"/>
              <a:t>vaccine</a:t>
            </a:r>
          </a:p>
          <a:p>
            <a:pPr lvl="1"/>
            <a:r>
              <a:rPr lang="en-US" b="0" smtClean="0"/>
              <a:t>In audience </a:t>
            </a:r>
            <a:r>
              <a:rPr lang="en-US" b="0"/>
              <a:t>research with </a:t>
            </a:r>
            <a:r>
              <a:rPr lang="en-US" b="0" smtClean="0"/>
              <a:t>moms, almost </a:t>
            </a:r>
            <a:r>
              <a:rPr lang="en-US" b="0"/>
              <a:t>all respondents were unaware of the correct age range the vaccine was </a:t>
            </a:r>
            <a:r>
              <a:rPr lang="en-US" b="0" smtClean="0"/>
              <a:t>recommended </a:t>
            </a:r>
            <a:endParaRPr lang="en-US" b="0"/>
          </a:p>
          <a:p>
            <a:pPr lvl="1"/>
            <a:r>
              <a:rPr lang="en-US" b="0"/>
              <a:t>Respondents </a:t>
            </a:r>
            <a:r>
              <a:rPr lang="en-US" b="0" smtClean="0"/>
              <a:t>also missed </a:t>
            </a:r>
            <a:r>
              <a:rPr lang="en-US" b="0"/>
              <a:t>the concept of vaccinating before sexual </a:t>
            </a:r>
            <a:r>
              <a:rPr lang="en-US" b="0" smtClean="0"/>
              <a:t>activity</a:t>
            </a:r>
            <a:endParaRPr lang="en-US" b="0"/>
          </a:p>
          <a:p>
            <a:pPr marL="457200" lvl="1" indent="0">
              <a:buNone/>
            </a:pPr>
            <a:endParaRPr lang="en-US" b="0"/>
          </a:p>
        </p:txBody>
      </p:sp>
      <p:sp>
        <p:nvSpPr>
          <p:cNvPr id="4"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8117516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nSpc>
                <a:spcPct val="100000"/>
              </a:lnSpc>
            </a:pPr>
            <a:r>
              <a:rPr lang="en-US" sz="4000"/>
              <a:t>Rationale for vaccinating early: </a:t>
            </a:r>
            <a:r>
              <a:rPr lang="en-US" sz="4000" smtClean="0"/>
              <a:t/>
            </a:r>
            <a:br>
              <a:rPr lang="en-US" sz="4000" smtClean="0"/>
            </a:br>
            <a:r>
              <a:rPr lang="en-US" sz="4000" smtClean="0"/>
              <a:t>Protection prior </a:t>
            </a:r>
            <a:r>
              <a:rPr lang="en-US" smtClean="0"/>
              <a:t>to</a:t>
            </a:r>
            <a:r>
              <a:rPr lang="en-US" sz="4000" smtClean="0"/>
              <a:t> exposure to HPV</a:t>
            </a:r>
            <a:endParaRPr lang="en-US" sz="40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00200"/>
            <a:ext cx="4953000" cy="4467225"/>
          </a:xfrm>
          <a:prstGeom prst="rect">
            <a:avLst/>
          </a:prstGeom>
        </p:spPr>
      </p:pic>
    </p:spTree>
    <p:extLst>
      <p:ext uri="{BB962C8B-B14F-4D97-AF65-F5344CB8AC3E}">
        <p14:creationId xmlns:p14="http://schemas.microsoft.com/office/powerpoint/2010/main" val="32164762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smtClean="0">
                <a:solidFill>
                  <a:srgbClr val="1993B9"/>
                </a:solidFill>
              </a:rPr>
              <a:t>Try saying:</a:t>
            </a:r>
            <a:endParaRPr lang="en-US" b="0">
              <a:solidFill>
                <a:srgbClr val="1993B9"/>
              </a:solidFill>
            </a:endParaRPr>
          </a:p>
        </p:txBody>
      </p:sp>
      <p:sp>
        <p:nvSpPr>
          <p:cNvPr id="3" name="Content Placeholder 2"/>
          <p:cNvSpPr>
            <a:spLocks noGrp="1"/>
          </p:cNvSpPr>
          <p:nvPr>
            <p:ph idx="1"/>
          </p:nvPr>
        </p:nvSpPr>
        <p:spPr/>
        <p:txBody>
          <a:bodyPr>
            <a:normAutofit fontScale="85000" lnSpcReduction="20000"/>
          </a:bodyPr>
          <a:lstStyle/>
          <a:p>
            <a:pPr marL="0" indent="0" algn="ctr">
              <a:buNone/>
            </a:pPr>
            <a:r>
              <a:rPr lang="en-US" b="0" i="1">
                <a:solidFill>
                  <a:srgbClr val="722B79"/>
                </a:solidFill>
              </a:rPr>
              <a:t>We're vaccinating today so your child will have the best protection possible long before the start of any kind of sexual activity. </a:t>
            </a:r>
            <a:endParaRPr lang="en-US" b="0" i="1" smtClean="0">
              <a:solidFill>
                <a:srgbClr val="722B79"/>
              </a:solidFill>
            </a:endParaRPr>
          </a:p>
          <a:p>
            <a:pPr marL="0" indent="0" algn="ctr">
              <a:buNone/>
            </a:pPr>
            <a:endParaRPr lang="en-US" sz="1900" b="0" i="1" smtClean="0">
              <a:solidFill>
                <a:srgbClr val="722B79"/>
              </a:solidFill>
            </a:endParaRPr>
          </a:p>
          <a:p>
            <a:pPr marL="0" indent="0" algn="ctr">
              <a:buNone/>
            </a:pPr>
            <a:r>
              <a:rPr lang="en-US" b="0" i="1" smtClean="0">
                <a:solidFill>
                  <a:srgbClr val="722B79"/>
                </a:solidFill>
              </a:rPr>
              <a:t>We </a:t>
            </a:r>
            <a:r>
              <a:rPr lang="en-US" b="0" i="1">
                <a:solidFill>
                  <a:srgbClr val="722B79"/>
                </a:solidFill>
              </a:rPr>
              <a:t>vaccinate people </a:t>
            </a:r>
            <a:r>
              <a:rPr lang="en-US" b="0" i="1" smtClean="0">
                <a:solidFill>
                  <a:srgbClr val="722B79"/>
                </a:solidFill>
              </a:rPr>
              <a:t>well </a:t>
            </a:r>
            <a:r>
              <a:rPr lang="en-US" b="0" i="1">
                <a:solidFill>
                  <a:srgbClr val="722B79"/>
                </a:solidFill>
              </a:rPr>
              <a:t>before they are exposed to an infection, as is the case with measles and the other </a:t>
            </a:r>
            <a:r>
              <a:rPr lang="en-US" b="0" i="1" smtClean="0">
                <a:solidFill>
                  <a:srgbClr val="722B79"/>
                </a:solidFill>
              </a:rPr>
              <a:t>routinely recommended </a:t>
            </a:r>
            <a:r>
              <a:rPr lang="en-US" b="0" i="1">
                <a:solidFill>
                  <a:srgbClr val="722B79"/>
                </a:solidFill>
              </a:rPr>
              <a:t>childhood vaccines</a:t>
            </a:r>
            <a:r>
              <a:rPr lang="en-US" b="0" i="1" smtClean="0">
                <a:solidFill>
                  <a:srgbClr val="722B79"/>
                </a:solidFill>
              </a:rPr>
              <a:t>. Similarly</a:t>
            </a:r>
            <a:r>
              <a:rPr lang="en-US" b="0" i="1">
                <a:solidFill>
                  <a:srgbClr val="722B79"/>
                </a:solidFill>
              </a:rPr>
              <a:t>, we want to vaccinate children </a:t>
            </a:r>
            <a:r>
              <a:rPr lang="en-US" b="0" i="1" smtClean="0">
                <a:solidFill>
                  <a:srgbClr val="722B79"/>
                </a:solidFill>
              </a:rPr>
              <a:t>long before </a:t>
            </a:r>
            <a:r>
              <a:rPr lang="en-US" b="0" i="1">
                <a:solidFill>
                  <a:srgbClr val="722B79"/>
                </a:solidFill>
              </a:rPr>
              <a:t>they </a:t>
            </a:r>
            <a:r>
              <a:rPr lang="en-US" b="0" i="1" smtClean="0">
                <a:solidFill>
                  <a:srgbClr val="722B79"/>
                </a:solidFill>
              </a:rPr>
              <a:t>begin any type of sexual activity and are </a:t>
            </a:r>
            <a:r>
              <a:rPr lang="en-US" b="0" i="1">
                <a:solidFill>
                  <a:srgbClr val="722B79"/>
                </a:solidFill>
              </a:rPr>
              <a:t>exposed to HPV</a:t>
            </a:r>
            <a:r>
              <a:rPr lang="en-US" b="0" i="1" smtClean="0">
                <a:solidFill>
                  <a:srgbClr val="722B79"/>
                </a:solidFill>
              </a:rPr>
              <a:t>.</a:t>
            </a:r>
          </a:p>
          <a:p>
            <a:pPr marL="0" indent="0" algn="ctr">
              <a:buNone/>
            </a:pPr>
            <a:endParaRPr lang="en-US" b="0" i="1">
              <a:solidFill>
                <a:srgbClr val="722B79"/>
              </a:solidFill>
            </a:endParaRPr>
          </a:p>
          <a:p>
            <a:pPr marL="0" indent="0" algn="ctr">
              <a:buNone/>
            </a:pPr>
            <a:r>
              <a:rPr lang="en-US" b="0" i="1" smtClean="0">
                <a:solidFill>
                  <a:srgbClr val="722B79"/>
                </a:solidFill>
              </a:rPr>
              <a:t>Also HPV vaccine produces a better immune response in preteens than it does in older teens and young women.</a:t>
            </a:r>
            <a:endParaRPr lang="en-US"/>
          </a:p>
        </p:txBody>
      </p:sp>
    </p:spTree>
    <p:extLst>
      <p:ext uri="{BB962C8B-B14F-4D97-AF65-F5344CB8AC3E}">
        <p14:creationId xmlns:p14="http://schemas.microsoft.com/office/powerpoint/2010/main" val="391804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A green light for sexual activity?</a:t>
            </a:r>
            <a:endParaRPr lang="en-US" sz="4000"/>
          </a:p>
        </p:txBody>
      </p:sp>
      <p:sp>
        <p:nvSpPr>
          <p:cNvPr id="3" name="Content Placeholder 2"/>
          <p:cNvSpPr>
            <a:spLocks noGrp="1"/>
          </p:cNvSpPr>
          <p:nvPr>
            <p:ph idx="1"/>
          </p:nvPr>
        </p:nvSpPr>
        <p:spPr/>
        <p:txBody>
          <a:bodyPr>
            <a:normAutofit fontScale="92500" lnSpcReduction="20000"/>
          </a:bodyPr>
          <a:lstStyle/>
          <a:p>
            <a:r>
              <a:rPr lang="en-US"/>
              <a:t>Parents may be concerned that vaccinating may be perceived by the child as permission to have </a:t>
            </a:r>
            <a:r>
              <a:rPr lang="en-US" smtClean="0"/>
              <a:t>sex</a:t>
            </a:r>
          </a:p>
          <a:p>
            <a:pPr lvl="1"/>
            <a:r>
              <a:rPr lang="en-US" b="0"/>
              <a:t>In focus groups, </a:t>
            </a:r>
            <a:r>
              <a:rPr lang="en-US" b="0" smtClean="0"/>
              <a:t>some parents </a:t>
            </a:r>
            <a:r>
              <a:rPr lang="en-US" b="0"/>
              <a:t>expressed concern that </a:t>
            </a:r>
            <a:r>
              <a:rPr lang="en-US" b="0" smtClean="0"/>
              <a:t>in getting HPV vaccine for their child, they </a:t>
            </a:r>
            <a:r>
              <a:rPr lang="en-US" b="0"/>
              <a:t>would be giving their child permission to have </a:t>
            </a:r>
            <a:r>
              <a:rPr lang="en-US" b="0" smtClean="0"/>
              <a:t>sex</a:t>
            </a:r>
          </a:p>
          <a:p>
            <a:pPr lvl="1"/>
            <a:r>
              <a:rPr lang="en-US" b="0" smtClean="0"/>
              <a:t>This was one of the top four reasons respondednts gave when asked why they would not vaccinate their daughter</a:t>
            </a:r>
            <a:endParaRPr lang="en-US" b="0"/>
          </a:p>
          <a:p>
            <a:pPr lvl="1"/>
            <a:r>
              <a:rPr lang="en-US" b="0" smtClean="0"/>
              <a:t>A few parents expressed that while they wanted their child to “wait to have sex” they understood that might not be the case</a:t>
            </a:r>
            <a:endParaRPr lang="en-US" b="0"/>
          </a:p>
        </p:txBody>
      </p:sp>
      <p:sp>
        <p:nvSpPr>
          <p:cNvPr id="4"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710169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r>
              <a:rPr lang="en-US" smtClean="0"/>
              <a:t>Numbers of Cancers and Genital Warts Attributed to HPV Infections, U.S.</a:t>
            </a:r>
            <a:endParaRPr lang="en-US"/>
          </a:p>
        </p:txBody>
      </p:sp>
      <p:pic>
        <p:nvPicPr>
          <p:cNvPr id="8194" name="Picture 2" descr="Figure 2. Numbers of U.S. Cancers and Genital Warts Attributed to HPV Infections"/>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85800" y="1368852"/>
            <a:ext cx="7227379" cy="5031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57890"/>
            <a:ext cx="6096000" cy="400110"/>
          </a:xfrm>
          <a:prstGeom prst="rect">
            <a:avLst/>
          </a:prstGeom>
          <a:noFill/>
        </p:spPr>
        <p:txBody>
          <a:bodyPr wrap="square" rtlCol="0">
            <a:spAutoFit/>
          </a:bodyPr>
          <a:lstStyle/>
          <a:p>
            <a:r>
              <a:rPr lang="en-US" sz="1000" dirty="0">
                <a:solidFill>
                  <a:schemeClr val="tx1">
                    <a:lumMod val="50000"/>
                    <a:lumOff val="50000"/>
                  </a:schemeClr>
                </a:solidFill>
              </a:rPr>
              <a:t>CDC. Human papillomavirus (HPV)-associated cancers. Atlanta, GA: US Department of Health and Human Services, CDC; 2013. Available at http://www.cdc.gov/cancer/hpv/statistics/cases.htm</a:t>
            </a:r>
          </a:p>
        </p:txBody>
      </p:sp>
    </p:spTree>
    <p:extLst>
      <p:ext uri="{BB962C8B-B14F-4D97-AF65-F5344CB8AC3E}">
        <p14:creationId xmlns:p14="http://schemas.microsoft.com/office/powerpoint/2010/main" val="21750562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152400"/>
            <a:ext cx="8915400" cy="1143000"/>
          </a:xfrm>
        </p:spPr>
        <p:txBody>
          <a:bodyPr>
            <a:noAutofit/>
          </a:bodyPr>
          <a:lstStyle/>
          <a:p>
            <a:r>
              <a:rPr lang="en-US" sz="3200" smtClean="0"/>
              <a:t>Receipt of HPV vaccine does not increase sexual activity or decrease age of sexual debut</a:t>
            </a:r>
          </a:p>
        </p:txBody>
      </p:sp>
      <p:sp>
        <p:nvSpPr>
          <p:cNvPr id="23555" name="Content Placeholder 2"/>
          <p:cNvSpPr>
            <a:spLocks noGrp="1"/>
          </p:cNvSpPr>
          <p:nvPr>
            <p:ph idx="1"/>
          </p:nvPr>
        </p:nvSpPr>
        <p:spPr/>
        <p:txBody>
          <a:bodyPr/>
          <a:lstStyle/>
          <a:p>
            <a:r>
              <a:rPr lang="en-US" sz="2800"/>
              <a:t>Kaiser Permanente Center for Health Research </a:t>
            </a:r>
            <a:endParaRPr lang="en-US" sz="2800" smtClean="0"/>
          </a:p>
          <a:p>
            <a:r>
              <a:rPr lang="en-US" sz="2800" smtClean="0"/>
              <a:t>1,398 girls who were 11 or 12 in 2006, 30% of whom were vaccinated, followed through 2010</a:t>
            </a:r>
          </a:p>
          <a:p>
            <a:r>
              <a:rPr lang="en-US" sz="2800" smtClean="0"/>
              <a:t>No difference in markers of sexual activity, including </a:t>
            </a:r>
          </a:p>
          <a:p>
            <a:pPr lvl="1"/>
            <a:r>
              <a:rPr lang="en-US" sz="2600" b="0"/>
              <a:t>P</a:t>
            </a:r>
            <a:r>
              <a:rPr lang="en-US" sz="2600" b="0" smtClean="0"/>
              <a:t>regnancies</a:t>
            </a:r>
          </a:p>
          <a:p>
            <a:pPr lvl="1"/>
            <a:r>
              <a:rPr lang="en-US" sz="2600" b="0" smtClean="0"/>
              <a:t>Counseling on contraceptives</a:t>
            </a:r>
          </a:p>
          <a:p>
            <a:pPr lvl="1"/>
            <a:r>
              <a:rPr lang="en-US" sz="2600" b="0"/>
              <a:t>T</a:t>
            </a:r>
            <a:r>
              <a:rPr lang="en-US" sz="2600" b="0" smtClean="0"/>
              <a:t>esting for, or diagnoses of, sexually transmitted infections</a:t>
            </a:r>
          </a:p>
        </p:txBody>
      </p:sp>
      <p:sp>
        <p:nvSpPr>
          <p:cNvPr id="23556" name="TextBox 3"/>
          <p:cNvSpPr txBox="1">
            <a:spLocks noChangeArrowheads="1"/>
          </p:cNvSpPr>
          <p:nvPr/>
        </p:nvSpPr>
        <p:spPr bwMode="auto">
          <a:xfrm>
            <a:off x="0" y="6596390"/>
            <a:ext cx="4094163" cy="246221"/>
          </a:xfrm>
          <a:prstGeom prst="rect">
            <a:avLst/>
          </a:prstGeom>
          <a:noFill/>
          <a:ln w="9525">
            <a:noFill/>
            <a:miter lim="800000"/>
            <a:headEnd/>
            <a:tailEnd/>
          </a:ln>
        </p:spPr>
        <p:txBody>
          <a:bodyPr>
            <a:spAutoFit/>
          </a:bodyPr>
          <a:lstStyle/>
          <a:p>
            <a:pPr algn="l" eaLnBrk="0" hangingPunct="0"/>
            <a:r>
              <a:rPr lang="en-US" sz="1000" dirty="0" err="1">
                <a:solidFill>
                  <a:schemeClr val="accent1">
                    <a:lumMod val="50000"/>
                  </a:schemeClr>
                </a:solidFill>
              </a:rPr>
              <a:t>Bednarczyk</a:t>
            </a:r>
            <a:r>
              <a:rPr lang="en-US" sz="1000" dirty="0">
                <a:solidFill>
                  <a:schemeClr val="accent1">
                    <a:lumMod val="50000"/>
                  </a:schemeClr>
                </a:solidFill>
              </a:rPr>
              <a:t> Pediatrics Oct 2012</a:t>
            </a:r>
          </a:p>
        </p:txBody>
      </p:sp>
    </p:spTree>
    <p:extLst>
      <p:ext uri="{BB962C8B-B14F-4D97-AF65-F5344CB8AC3E}">
        <p14:creationId xmlns:p14="http://schemas.microsoft.com/office/powerpoint/2010/main" val="22813241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smtClean="0">
                <a:solidFill>
                  <a:srgbClr val="1993B9"/>
                </a:solidFill>
              </a:rPr>
              <a:t>Try saying:</a:t>
            </a:r>
            <a:endParaRPr lang="en-US" b="0">
              <a:solidFill>
                <a:srgbClr val="1993B9"/>
              </a:solidFill>
            </a:endParaRPr>
          </a:p>
        </p:txBody>
      </p:sp>
      <p:sp>
        <p:nvSpPr>
          <p:cNvPr id="3" name="Content Placeholder 2"/>
          <p:cNvSpPr>
            <a:spLocks noGrp="1"/>
          </p:cNvSpPr>
          <p:nvPr>
            <p:ph idx="1"/>
          </p:nvPr>
        </p:nvSpPr>
        <p:spPr/>
        <p:txBody>
          <a:bodyPr>
            <a:normAutofit/>
          </a:bodyPr>
          <a:lstStyle/>
          <a:p>
            <a:pPr marL="0" indent="0" algn="ctr">
              <a:buNone/>
            </a:pPr>
            <a:r>
              <a:rPr lang="en-US" b="0" i="1" smtClean="0">
                <a:solidFill>
                  <a:srgbClr val="722B79"/>
                </a:solidFill>
              </a:rPr>
              <a:t>Multiple research studies have shown </a:t>
            </a:r>
            <a:r>
              <a:rPr lang="en-US" b="0" i="1">
                <a:solidFill>
                  <a:srgbClr val="722B79"/>
                </a:solidFill>
              </a:rPr>
              <a:t>that getting the HPV vaccine does not make kids more likely to be sexually </a:t>
            </a:r>
            <a:r>
              <a:rPr lang="en-US" b="0" i="1" smtClean="0">
                <a:solidFill>
                  <a:srgbClr val="722B79"/>
                </a:solidFill>
              </a:rPr>
              <a:t>active.</a:t>
            </a:r>
          </a:p>
          <a:p>
            <a:pPr marL="0" indent="0" algn="ctr">
              <a:buNone/>
            </a:pPr>
            <a:endParaRPr lang="en-US" b="0" i="1" smtClean="0">
              <a:solidFill>
                <a:srgbClr val="722B79"/>
              </a:solidFill>
            </a:endParaRPr>
          </a:p>
          <a:p>
            <a:pPr marL="0" indent="0" algn="ctr">
              <a:buNone/>
            </a:pPr>
            <a:r>
              <a:rPr lang="en-US" b="0" i="1" smtClean="0">
                <a:solidFill>
                  <a:srgbClr val="722B79"/>
                </a:solidFill>
              </a:rPr>
              <a:t>These studies have also shown that getting the HPV vaccine does not make kids more likely to </a:t>
            </a:r>
            <a:r>
              <a:rPr lang="en-US" b="0" i="1">
                <a:solidFill>
                  <a:srgbClr val="722B79"/>
                </a:solidFill>
              </a:rPr>
              <a:t>start having sex a younger </a:t>
            </a:r>
            <a:r>
              <a:rPr lang="en-US" b="0" i="1" smtClean="0">
                <a:solidFill>
                  <a:srgbClr val="722B79"/>
                </a:solidFill>
              </a:rPr>
              <a:t>age.</a:t>
            </a:r>
            <a:endParaRPr lang="en-US"/>
          </a:p>
        </p:txBody>
      </p:sp>
    </p:spTree>
    <p:extLst>
      <p:ext uri="{BB962C8B-B14F-4D97-AF65-F5344CB8AC3E}">
        <p14:creationId xmlns:p14="http://schemas.microsoft.com/office/powerpoint/2010/main" val="3459439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But she’s too young!</a:t>
            </a:r>
            <a:endParaRPr lang="en-US" sz="4000"/>
          </a:p>
        </p:txBody>
      </p:sp>
      <p:sp>
        <p:nvSpPr>
          <p:cNvPr id="3" name="Content Placeholder 2"/>
          <p:cNvSpPr>
            <a:spLocks noGrp="1"/>
          </p:cNvSpPr>
          <p:nvPr>
            <p:ph idx="1"/>
          </p:nvPr>
        </p:nvSpPr>
        <p:spPr/>
        <p:txBody>
          <a:bodyPr>
            <a:normAutofit lnSpcReduction="10000"/>
          </a:bodyPr>
          <a:lstStyle/>
          <a:p>
            <a:r>
              <a:rPr lang="en-US"/>
              <a:t>Parents might believe their child won't be exposed to HPV because they aren't sexually active or may not be for a long </a:t>
            </a:r>
            <a:r>
              <a:rPr lang="en-US" smtClean="0"/>
              <a:t>time</a:t>
            </a:r>
          </a:p>
          <a:p>
            <a:pPr lvl="1"/>
            <a:r>
              <a:rPr lang="en-US" b="0" smtClean="0"/>
              <a:t>In focus groups, some moms couldn’t understand how their child could become infected even if they waited until marriage to have sex</a:t>
            </a:r>
          </a:p>
          <a:p>
            <a:pPr lvl="1"/>
            <a:r>
              <a:rPr lang="en-US" b="0" smtClean="0"/>
              <a:t>Some moms stated that they didn’t think HPV infection was very common because they had never heard that it was or didn’t know anyone who had an HPV infection or HPV disease</a:t>
            </a:r>
            <a:endParaRPr lang="en-US" b="0"/>
          </a:p>
        </p:txBody>
      </p:sp>
      <p:sp>
        <p:nvSpPr>
          <p:cNvPr id="4"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16371331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Autofit/>
          </a:bodyPr>
          <a:lstStyle/>
          <a:p>
            <a:pPr eaLnBrk="1" hangingPunct="1">
              <a:lnSpc>
                <a:spcPct val="100000"/>
              </a:lnSpc>
            </a:pPr>
            <a:r>
              <a:rPr lang="en-US" sz="3600" smtClean="0"/>
              <a:t>Strength of HPV Vaccine Recommendation </a:t>
            </a:r>
            <a:br>
              <a:rPr lang="en-US" sz="3600" smtClean="0"/>
            </a:br>
            <a:r>
              <a:rPr lang="en-US" sz="3600" smtClean="0"/>
              <a:t>for Female Patients, Pediatricians and </a:t>
            </a:r>
            <a:br>
              <a:rPr lang="en-US" sz="3600" smtClean="0"/>
            </a:br>
            <a:r>
              <a:rPr lang="en-US" sz="3600" smtClean="0"/>
              <a:t>Family Physicians (N=609)</a:t>
            </a:r>
          </a:p>
        </p:txBody>
      </p:sp>
      <p:graphicFrame>
        <p:nvGraphicFramePr>
          <p:cNvPr id="101379" name="Content Placeholder 3"/>
          <p:cNvGraphicFramePr>
            <a:graphicFrameLocks noGrp="1"/>
          </p:cNvGraphicFramePr>
          <p:nvPr>
            <p:ph type="chart" idx="1"/>
            <p:extLst>
              <p:ext uri="{D42A27DB-BD31-4B8C-83A1-F6EECF244321}">
                <p14:modId xmlns:p14="http://schemas.microsoft.com/office/powerpoint/2010/main" val="2967334656"/>
              </p:ext>
            </p:extLst>
          </p:nvPr>
        </p:nvGraphicFramePr>
        <p:xfrm>
          <a:off x="457200" y="1741488"/>
          <a:ext cx="8229600" cy="4241800"/>
        </p:xfrm>
        <a:graphic>
          <a:graphicData uri="http://schemas.openxmlformats.org/presentationml/2006/ole">
            <mc:AlternateContent xmlns:mc="http://schemas.openxmlformats.org/markup-compatibility/2006">
              <mc:Choice xmlns:v="urn:schemas-microsoft-com:vml" Requires="v">
                <p:oleObj spid="_x0000_s8287" r:id="rId4" imgW="8327858" imgH="4291956" progId="Excel.Chart.8">
                  <p:embed/>
                </p:oleObj>
              </mc:Choice>
              <mc:Fallback>
                <p:oleObj r:id="rId4" imgW="8327858" imgH="4291956"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41488"/>
                        <a:ext cx="82296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Text Placeholder 2"/>
          <p:cNvSpPr>
            <a:spLocks noGrp="1"/>
          </p:cNvSpPr>
          <p:nvPr>
            <p:ph type="body" sz="quarter" idx="4294967295"/>
          </p:nvPr>
        </p:nvSpPr>
        <p:spPr>
          <a:xfrm>
            <a:off x="0" y="6607175"/>
            <a:ext cx="5410200" cy="250825"/>
          </a:xfrm>
        </p:spPr>
        <p:txBody>
          <a:bodyPr/>
          <a:lstStyle/>
          <a:p>
            <a:pPr marL="0" indent="0" eaLnBrk="1" hangingPunct="1">
              <a:buNone/>
            </a:pPr>
            <a:r>
              <a:rPr lang="en-US" sz="1000" b="0" dirty="0"/>
              <a:t>Allison et al.  https://cdc.confex.com/cdc/nic2011/webprogram/Paper25181.html</a:t>
            </a:r>
          </a:p>
        </p:txBody>
      </p:sp>
    </p:spTree>
    <p:extLst>
      <p:ext uri="{BB962C8B-B14F-4D97-AF65-F5344CB8AC3E}">
        <p14:creationId xmlns:p14="http://schemas.microsoft.com/office/powerpoint/2010/main" val="354026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smtClean="0">
                <a:solidFill>
                  <a:srgbClr val="1993B9"/>
                </a:solidFill>
              </a:rPr>
              <a:t>Try saying:</a:t>
            </a:r>
            <a:endParaRPr lang="en-US" b="0">
              <a:solidFill>
                <a:srgbClr val="1993B9"/>
              </a:solidFill>
            </a:endParaRPr>
          </a:p>
        </p:txBody>
      </p:sp>
      <p:sp>
        <p:nvSpPr>
          <p:cNvPr id="3" name="Content Placeholder 2"/>
          <p:cNvSpPr>
            <a:spLocks noGrp="1"/>
          </p:cNvSpPr>
          <p:nvPr>
            <p:ph idx="1"/>
          </p:nvPr>
        </p:nvSpPr>
        <p:spPr/>
        <p:txBody>
          <a:bodyPr>
            <a:normAutofit/>
          </a:bodyPr>
          <a:lstStyle/>
          <a:p>
            <a:pPr marL="0" indent="0" algn="ctr">
              <a:buNone/>
            </a:pPr>
            <a:endParaRPr lang="en-US" b="0" i="1" smtClean="0">
              <a:solidFill>
                <a:srgbClr val="722B79"/>
              </a:solidFill>
            </a:endParaRPr>
          </a:p>
          <a:p>
            <a:pPr marL="0" indent="0" algn="ctr">
              <a:buNone/>
            </a:pPr>
            <a:r>
              <a:rPr lang="en-US" b="0" i="1" smtClean="0">
                <a:solidFill>
                  <a:srgbClr val="722B79"/>
                </a:solidFill>
              </a:rPr>
              <a:t>We </a:t>
            </a:r>
            <a:r>
              <a:rPr lang="en-US" b="0" i="1">
                <a:solidFill>
                  <a:srgbClr val="722B79"/>
                </a:solidFill>
              </a:rPr>
              <a:t>don’t wait until exposure occurs to give any other routinely recommended vaccine. HPV vaccine is also given when kids are 11 or 12 years old because it produces a better immune response at that age. That’s why it is so important to start the shots now and finish them in the next 6 months. </a:t>
            </a:r>
          </a:p>
          <a:p>
            <a:pPr marL="0" indent="0" algn="ctr">
              <a:buNone/>
            </a:pPr>
            <a:endParaRPr lang="en-US"/>
          </a:p>
        </p:txBody>
      </p:sp>
    </p:spTree>
    <p:extLst>
      <p:ext uri="{BB962C8B-B14F-4D97-AF65-F5344CB8AC3E}">
        <p14:creationId xmlns:p14="http://schemas.microsoft.com/office/powerpoint/2010/main" val="1938655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Would you give it to your child?</a:t>
            </a:r>
            <a:endParaRPr lang="en-US" sz="4000"/>
          </a:p>
        </p:txBody>
      </p:sp>
      <p:sp>
        <p:nvSpPr>
          <p:cNvPr id="3" name="Content Placeholder 2"/>
          <p:cNvSpPr>
            <a:spLocks noGrp="1"/>
          </p:cNvSpPr>
          <p:nvPr>
            <p:ph idx="1"/>
          </p:nvPr>
        </p:nvSpPr>
        <p:spPr/>
        <p:txBody>
          <a:bodyPr>
            <a:normAutofit fontScale="92500"/>
          </a:bodyPr>
          <a:lstStyle/>
          <a:p>
            <a:r>
              <a:rPr lang="en-US"/>
              <a:t>Emphasizing your personal belief in the importance of HPV vaccine helps parents feel secure in their </a:t>
            </a:r>
            <a:r>
              <a:rPr lang="en-US" smtClean="0"/>
              <a:t>decision</a:t>
            </a:r>
          </a:p>
          <a:p>
            <a:pPr lvl="1"/>
            <a:r>
              <a:rPr lang="en-US" b="0" smtClean="0"/>
              <a:t>Some respondents in focus groups stated that they would feel more comfortable knowing that the doctor had vaccinated their own child or was planning to (if the child was &lt;11)</a:t>
            </a:r>
          </a:p>
          <a:p>
            <a:pPr lvl="1"/>
            <a:r>
              <a:rPr lang="en-US" b="0" smtClean="0"/>
              <a:t>Respondents in an online survey stated that knowing that oncologists supported the recommendation made them more likely to get their child vaccinated</a:t>
            </a:r>
          </a:p>
          <a:p>
            <a:pPr marL="457200" lvl="1" indent="0">
              <a:buNone/>
            </a:pPr>
            <a:endParaRPr lang="en-US"/>
          </a:p>
        </p:txBody>
      </p:sp>
      <p:sp>
        <p:nvSpPr>
          <p:cNvPr id="4" name="Text Placeholder 5"/>
          <p:cNvSpPr txBox="1">
            <a:spLocks/>
          </p:cNvSpPr>
          <p:nvPr/>
        </p:nvSpPr>
        <p:spPr bwMode="auto">
          <a:xfrm>
            <a:off x="0" y="65532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2012,2013.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17821150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smtClean="0">
                <a:solidFill>
                  <a:srgbClr val="1993B9"/>
                </a:solidFill>
              </a:rPr>
              <a:t>Try saying:</a:t>
            </a:r>
            <a:endParaRPr lang="en-US" b="0">
              <a:solidFill>
                <a:srgbClr val="1993B9"/>
              </a:solidFill>
            </a:endParaRPr>
          </a:p>
        </p:txBody>
      </p:sp>
      <p:sp>
        <p:nvSpPr>
          <p:cNvPr id="3" name="Content Placeholder 2"/>
          <p:cNvSpPr>
            <a:spLocks noGrp="1"/>
          </p:cNvSpPr>
          <p:nvPr>
            <p:ph idx="1"/>
          </p:nvPr>
        </p:nvSpPr>
        <p:spPr/>
        <p:txBody>
          <a:bodyPr>
            <a:normAutofit lnSpcReduction="10000"/>
          </a:bodyPr>
          <a:lstStyle/>
          <a:p>
            <a:pPr marL="0" indent="0" algn="ctr">
              <a:buNone/>
            </a:pPr>
            <a:r>
              <a:rPr lang="en-US" b="0" i="1">
                <a:solidFill>
                  <a:srgbClr val="722B79"/>
                </a:solidFill>
              </a:rPr>
              <a:t>I strongly believe in the importance of this cancer-preventing </a:t>
            </a:r>
            <a:r>
              <a:rPr lang="en-US" b="0" i="1" smtClean="0">
                <a:solidFill>
                  <a:srgbClr val="722B79"/>
                </a:solidFill>
              </a:rPr>
              <a:t>vaccine. </a:t>
            </a:r>
          </a:p>
          <a:p>
            <a:pPr marL="0" indent="0" algn="ctr">
              <a:buNone/>
            </a:pPr>
            <a:endParaRPr lang="en-US" sz="1900" b="0" i="1" smtClean="0">
              <a:solidFill>
                <a:srgbClr val="722B79"/>
              </a:solidFill>
            </a:endParaRPr>
          </a:p>
          <a:p>
            <a:pPr marL="0" indent="0" algn="ctr">
              <a:buNone/>
            </a:pPr>
            <a:r>
              <a:rPr lang="en-US" b="0" i="1" smtClean="0">
                <a:solidFill>
                  <a:srgbClr val="722B79"/>
                </a:solidFill>
              </a:rPr>
              <a:t>I </a:t>
            </a:r>
            <a:r>
              <a:rPr lang="en-US" b="0" i="1">
                <a:solidFill>
                  <a:srgbClr val="722B79"/>
                </a:solidFill>
              </a:rPr>
              <a:t>have given HPV vaccine to my </a:t>
            </a:r>
            <a:r>
              <a:rPr lang="en-US" b="0" i="1" smtClean="0">
                <a:solidFill>
                  <a:srgbClr val="722B79"/>
                </a:solidFill>
              </a:rPr>
              <a:t>son/daughter (or grandchild/niece/nephew/friend's children).</a:t>
            </a:r>
            <a:endParaRPr lang="en-US" sz="1900" b="0" i="1" smtClean="0">
              <a:solidFill>
                <a:srgbClr val="722B79"/>
              </a:solidFill>
            </a:endParaRPr>
          </a:p>
          <a:p>
            <a:pPr marL="0" indent="0" algn="ctr">
              <a:buNone/>
            </a:pPr>
            <a:r>
              <a:rPr lang="en-US" sz="1900" b="0" i="1" smtClean="0">
                <a:solidFill>
                  <a:srgbClr val="722B79"/>
                </a:solidFill>
              </a:rPr>
              <a:t> </a:t>
            </a:r>
          </a:p>
          <a:p>
            <a:pPr marL="0" indent="0" algn="ctr">
              <a:buNone/>
            </a:pPr>
            <a:r>
              <a:rPr lang="en-US" b="0" i="1" smtClean="0">
                <a:solidFill>
                  <a:srgbClr val="722B79"/>
                </a:solidFill>
              </a:rPr>
              <a:t>Experts, such as the </a:t>
            </a:r>
            <a:r>
              <a:rPr lang="en-US" b="0" i="1">
                <a:solidFill>
                  <a:srgbClr val="722B79"/>
                </a:solidFill>
              </a:rPr>
              <a:t>American Academy of Pediatrics, cancer doctors, and the </a:t>
            </a:r>
            <a:r>
              <a:rPr lang="en-US" b="0" i="1" smtClean="0">
                <a:solidFill>
                  <a:srgbClr val="722B79"/>
                </a:solidFill>
              </a:rPr>
              <a:t>CDC, </a:t>
            </a:r>
            <a:r>
              <a:rPr lang="en-US" b="0" i="1">
                <a:solidFill>
                  <a:srgbClr val="722B79"/>
                </a:solidFill>
              </a:rPr>
              <a:t>also agree that </a:t>
            </a:r>
            <a:r>
              <a:rPr lang="en-US" b="0" i="1" smtClean="0">
                <a:solidFill>
                  <a:srgbClr val="722B79"/>
                </a:solidFill>
              </a:rPr>
              <a:t>getting the HPV </a:t>
            </a:r>
            <a:r>
              <a:rPr lang="en-US" b="0" i="1">
                <a:solidFill>
                  <a:srgbClr val="722B79"/>
                </a:solidFill>
              </a:rPr>
              <a:t>vaccine is very important for your child.</a:t>
            </a:r>
            <a:endParaRPr lang="en-US"/>
          </a:p>
        </p:txBody>
      </p:sp>
    </p:spTree>
    <p:extLst>
      <p:ext uri="{BB962C8B-B14F-4D97-AF65-F5344CB8AC3E}">
        <p14:creationId xmlns:p14="http://schemas.microsoft.com/office/powerpoint/2010/main" val="28871561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Scared of side effects</a:t>
            </a:r>
            <a:endParaRPr lang="en-US" sz="4000"/>
          </a:p>
        </p:txBody>
      </p:sp>
      <p:sp>
        <p:nvSpPr>
          <p:cNvPr id="3" name="Content Placeholder 2"/>
          <p:cNvSpPr>
            <a:spLocks noGrp="1"/>
          </p:cNvSpPr>
          <p:nvPr>
            <p:ph idx="1"/>
          </p:nvPr>
        </p:nvSpPr>
        <p:spPr/>
        <p:txBody>
          <a:bodyPr>
            <a:normAutofit fontScale="92500" lnSpcReduction="10000"/>
          </a:bodyPr>
          <a:lstStyle/>
          <a:p>
            <a:r>
              <a:rPr lang="en-US"/>
              <a:t>Understanding that the side effects are minor and emphasizing the extensive research that vaccines must undergo can help parents feel </a:t>
            </a:r>
            <a:r>
              <a:rPr lang="en-US" smtClean="0"/>
              <a:t>reassured</a:t>
            </a:r>
            <a:endParaRPr lang="en-US"/>
          </a:p>
          <a:p>
            <a:pPr lvl="1"/>
            <a:r>
              <a:rPr lang="en-US" b="0" smtClean="0"/>
              <a:t>Moms in focus groups stated concerns about both short term and long term vaccine safety as a reason that they would not vaccinate their child</a:t>
            </a:r>
          </a:p>
          <a:p>
            <a:pPr lvl="1"/>
            <a:r>
              <a:rPr lang="en-US" b="0" smtClean="0"/>
              <a:t>Respondents were not aware that HPV vaccine was tested in adolescents and adults and were concerned that their child’s fertility could be affected by the vaccine</a:t>
            </a:r>
          </a:p>
          <a:p>
            <a:pPr lvl="1"/>
            <a:endParaRPr lang="en-US" b="0" smtClean="0"/>
          </a:p>
          <a:p>
            <a:pPr lvl="1"/>
            <a:endParaRPr lang="en-US" b="0"/>
          </a:p>
        </p:txBody>
      </p:sp>
      <p:sp>
        <p:nvSpPr>
          <p:cNvPr id="4"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40051506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smtClean="0">
                <a:solidFill>
                  <a:srgbClr val="1993B9"/>
                </a:solidFill>
              </a:rPr>
              <a:t>Try saying:</a:t>
            </a:r>
            <a:endParaRPr lang="en-US" b="0">
              <a:solidFill>
                <a:srgbClr val="1993B9"/>
              </a:solidFill>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sz="4000" b="0" i="1">
                <a:solidFill>
                  <a:srgbClr val="722B79"/>
                </a:solidFill>
              </a:rPr>
              <a:t>HPV vaccine has been </a:t>
            </a:r>
            <a:r>
              <a:rPr lang="en-US" sz="4000" b="0" i="1" smtClean="0">
                <a:solidFill>
                  <a:srgbClr val="722B79"/>
                </a:solidFill>
              </a:rPr>
              <a:t>very carefully </a:t>
            </a:r>
            <a:r>
              <a:rPr lang="en-US" sz="4000" b="0" i="1">
                <a:solidFill>
                  <a:srgbClr val="722B79"/>
                </a:solidFill>
              </a:rPr>
              <a:t>studied by scientific </a:t>
            </a:r>
            <a:r>
              <a:rPr lang="en-US" sz="4000" b="0" i="1" smtClean="0">
                <a:solidFill>
                  <a:srgbClr val="722B79"/>
                </a:solidFill>
              </a:rPr>
              <a:t>experts and it’s safety is continually monitored. </a:t>
            </a:r>
          </a:p>
          <a:p>
            <a:pPr marL="0" indent="0" algn="ctr">
              <a:buNone/>
            </a:pPr>
            <a:endParaRPr lang="en-US" sz="2600" b="0" i="1">
              <a:solidFill>
                <a:srgbClr val="722B79"/>
              </a:solidFill>
            </a:endParaRPr>
          </a:p>
          <a:p>
            <a:pPr marL="0" indent="0" algn="ctr">
              <a:buNone/>
            </a:pPr>
            <a:r>
              <a:rPr lang="en-US" sz="4000" b="0" i="1" smtClean="0">
                <a:solidFill>
                  <a:srgbClr val="722B79"/>
                </a:solidFill>
              </a:rPr>
              <a:t>This </a:t>
            </a:r>
            <a:r>
              <a:rPr lang="en-US" sz="4000" b="0" i="1">
                <a:solidFill>
                  <a:srgbClr val="722B79"/>
                </a:solidFill>
              </a:rPr>
              <a:t>is not a new vaccine and for years HPV vaccine has been shown to be very effective and very safe. </a:t>
            </a:r>
            <a:r>
              <a:rPr lang="en-US" sz="4000" b="0" i="1" smtClean="0">
                <a:solidFill>
                  <a:srgbClr val="722B79"/>
                </a:solidFill>
              </a:rPr>
              <a:t>HPV vaccine has a similar safety profile to the meningococcal and </a:t>
            </a:r>
            <a:r>
              <a:rPr lang="en-US" sz="4000" b="0" i="1" err="1" smtClean="0">
                <a:solidFill>
                  <a:srgbClr val="722B79"/>
                </a:solidFill>
              </a:rPr>
              <a:t>Tdap</a:t>
            </a:r>
            <a:r>
              <a:rPr lang="en-US" sz="4000" b="0" i="1" smtClean="0">
                <a:solidFill>
                  <a:srgbClr val="722B79"/>
                </a:solidFill>
              </a:rPr>
              <a:t> vaccines.</a:t>
            </a:r>
          </a:p>
          <a:p>
            <a:pPr marL="0" indent="0" algn="ctr">
              <a:buNone/>
            </a:pPr>
            <a:endParaRPr lang="en-US" sz="2600" b="0" i="1" smtClean="0">
              <a:solidFill>
                <a:srgbClr val="722B79"/>
              </a:solidFill>
            </a:endParaRPr>
          </a:p>
          <a:p>
            <a:pPr marL="0" indent="0" algn="ctr">
              <a:buNone/>
            </a:pPr>
            <a:r>
              <a:rPr lang="en-US" sz="4000" b="0" i="1" smtClean="0">
                <a:solidFill>
                  <a:srgbClr val="722B79"/>
                </a:solidFill>
              </a:rPr>
              <a:t>Like </a:t>
            </a:r>
            <a:r>
              <a:rPr lang="en-US" sz="4000" b="0" i="1">
                <a:solidFill>
                  <a:srgbClr val="722B79"/>
                </a:solidFill>
              </a:rPr>
              <a:t>other shots, side effects can happen, but most are mild, primarily pain or redness in the arm. This should go away quickly, and HPV vaccine has not been associated with any long-term side effects. </a:t>
            </a:r>
            <a:endParaRPr lang="en-US" sz="4000" b="0" i="1" smtClean="0">
              <a:solidFill>
                <a:srgbClr val="722B79"/>
              </a:solidFill>
            </a:endParaRPr>
          </a:p>
          <a:p>
            <a:pPr marL="0" indent="0" algn="ctr">
              <a:buNone/>
            </a:pPr>
            <a:endParaRPr lang="en-US" sz="2100" b="0" i="1">
              <a:solidFill>
                <a:srgbClr val="722B79"/>
              </a:solidFill>
            </a:endParaRPr>
          </a:p>
        </p:txBody>
      </p:sp>
    </p:spTree>
    <p:extLst>
      <p:ext uri="{BB962C8B-B14F-4D97-AF65-F5344CB8AC3E}">
        <p14:creationId xmlns:p14="http://schemas.microsoft.com/office/powerpoint/2010/main" val="17086388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smtClean="0">
                <a:solidFill>
                  <a:srgbClr val="1993B9"/>
                </a:solidFill>
              </a:rPr>
              <a:t>Try saying:</a:t>
            </a:r>
            <a:endParaRPr lang="en-US" b="0">
              <a:solidFill>
                <a:srgbClr val="1993B9"/>
              </a:solidFill>
            </a:endParaRPr>
          </a:p>
        </p:txBody>
      </p:sp>
      <p:sp>
        <p:nvSpPr>
          <p:cNvPr id="3" name="Content Placeholder 2"/>
          <p:cNvSpPr>
            <a:spLocks noGrp="1"/>
          </p:cNvSpPr>
          <p:nvPr>
            <p:ph idx="1"/>
          </p:nvPr>
        </p:nvSpPr>
        <p:spPr>
          <a:xfrm>
            <a:off x="228600" y="1371600"/>
            <a:ext cx="8686800" cy="5105400"/>
          </a:xfrm>
        </p:spPr>
        <p:txBody>
          <a:bodyPr>
            <a:normAutofit fontScale="62500" lnSpcReduction="20000"/>
          </a:bodyPr>
          <a:lstStyle/>
          <a:p>
            <a:pPr marL="0" indent="0" algn="ctr">
              <a:buNone/>
            </a:pPr>
            <a:endParaRPr lang="en-US" sz="2100" b="0" i="1">
              <a:solidFill>
                <a:srgbClr val="722B79"/>
              </a:solidFill>
            </a:endParaRPr>
          </a:p>
          <a:p>
            <a:pPr marL="0" indent="0" algn="ctr">
              <a:buNone/>
            </a:pPr>
            <a:r>
              <a:rPr lang="en-US" sz="4500" b="0" i="1" smtClean="0">
                <a:solidFill>
                  <a:srgbClr val="722B79"/>
                </a:solidFill>
              </a:rPr>
              <a:t>Since </a:t>
            </a:r>
            <a:r>
              <a:rPr lang="en-US" sz="4500" b="0" i="1">
                <a:solidFill>
                  <a:srgbClr val="722B79"/>
                </a:solidFill>
              </a:rPr>
              <a:t>2006, about </a:t>
            </a:r>
            <a:r>
              <a:rPr lang="en-US" sz="4500" b="0" i="1" smtClean="0">
                <a:solidFill>
                  <a:srgbClr val="722B79"/>
                </a:solidFill>
              </a:rPr>
              <a:t>62 </a:t>
            </a:r>
            <a:r>
              <a:rPr lang="en-US" sz="4500" b="0" i="1">
                <a:solidFill>
                  <a:srgbClr val="722B79"/>
                </a:solidFill>
              </a:rPr>
              <a:t>million doses of HPV vaccine have been distributed in the U.S., and in the years of HPV vaccine safety studies and monitoring, no serious safety concerns have been identified</a:t>
            </a:r>
            <a:r>
              <a:rPr lang="en-US" sz="4500" b="0" i="1" smtClean="0">
                <a:solidFill>
                  <a:srgbClr val="722B79"/>
                </a:solidFill>
              </a:rPr>
              <a:t>.</a:t>
            </a:r>
            <a:r>
              <a:rPr lang="en-US" sz="4500" b="0" i="1">
                <a:solidFill>
                  <a:srgbClr val="722B79"/>
                </a:solidFill>
              </a:rPr>
              <a:t> </a:t>
            </a:r>
            <a:endParaRPr lang="en-US" sz="4500" b="0" i="1" smtClean="0">
              <a:solidFill>
                <a:srgbClr val="722B79"/>
              </a:solidFill>
            </a:endParaRPr>
          </a:p>
          <a:p>
            <a:pPr marL="0" indent="0" algn="ctr">
              <a:buNone/>
            </a:pPr>
            <a:endParaRPr lang="en-US" sz="2600" b="0" i="1" smtClean="0">
              <a:solidFill>
                <a:srgbClr val="722B79"/>
              </a:solidFill>
            </a:endParaRPr>
          </a:p>
          <a:p>
            <a:pPr marL="0" indent="0" algn="ctr">
              <a:buNone/>
            </a:pPr>
            <a:r>
              <a:rPr lang="en-US" sz="4500" b="0" i="1" smtClean="0">
                <a:solidFill>
                  <a:srgbClr val="722B79"/>
                </a:solidFill>
              </a:rPr>
              <a:t>There </a:t>
            </a:r>
            <a:r>
              <a:rPr lang="en-US" sz="4500" b="0" i="1">
                <a:solidFill>
                  <a:srgbClr val="722B79"/>
                </a:solidFill>
              </a:rPr>
              <a:t>is no data to suggest that </a:t>
            </a:r>
            <a:r>
              <a:rPr lang="en-US" sz="4500" b="0" i="1" smtClean="0">
                <a:solidFill>
                  <a:srgbClr val="722B79"/>
                </a:solidFill>
              </a:rPr>
              <a:t>getting </a:t>
            </a:r>
            <a:r>
              <a:rPr lang="en-US" sz="4500" b="0" i="1">
                <a:solidFill>
                  <a:srgbClr val="722B79"/>
                </a:solidFill>
              </a:rPr>
              <a:t>HPV vaccine will have an effect on future fertility.  </a:t>
            </a:r>
            <a:r>
              <a:rPr lang="en-US" sz="4500" b="0" i="1" smtClean="0">
                <a:solidFill>
                  <a:srgbClr val="722B79"/>
                </a:solidFill>
              </a:rPr>
              <a:t>However, persistent HPV infection can </a:t>
            </a:r>
            <a:r>
              <a:rPr lang="en-US" sz="4500" b="0" i="1">
                <a:solidFill>
                  <a:srgbClr val="722B79"/>
                </a:solidFill>
              </a:rPr>
              <a:t>cause cervical </a:t>
            </a:r>
            <a:r>
              <a:rPr lang="en-US" sz="4500" b="0" i="1" smtClean="0">
                <a:solidFill>
                  <a:srgbClr val="722B79"/>
                </a:solidFill>
              </a:rPr>
              <a:t>cancer and the treatment of cervical cancer can leave women unable to have children.</a:t>
            </a:r>
          </a:p>
          <a:p>
            <a:pPr marL="0" indent="0" algn="ctr">
              <a:buNone/>
            </a:pPr>
            <a:r>
              <a:rPr lang="en-US" sz="2900" b="0" i="1" smtClean="0">
                <a:solidFill>
                  <a:srgbClr val="722B79"/>
                </a:solidFill>
              </a:rPr>
              <a:t>  </a:t>
            </a:r>
          </a:p>
          <a:p>
            <a:pPr marL="0" indent="0" algn="ctr">
              <a:buNone/>
            </a:pPr>
            <a:r>
              <a:rPr lang="en-US" sz="4500" b="0" i="1" smtClean="0">
                <a:solidFill>
                  <a:srgbClr val="722B79"/>
                </a:solidFill>
              </a:rPr>
              <a:t>Even </a:t>
            </a:r>
            <a:r>
              <a:rPr lang="en-US" sz="4500" b="0" i="1">
                <a:solidFill>
                  <a:srgbClr val="722B79"/>
                </a:solidFill>
              </a:rPr>
              <a:t>treatment for </a:t>
            </a:r>
            <a:r>
              <a:rPr lang="en-US" sz="4500" b="0" i="1" smtClean="0">
                <a:solidFill>
                  <a:srgbClr val="722B79"/>
                </a:solidFill>
              </a:rPr>
              <a:t>cervical pre-cancer can </a:t>
            </a:r>
            <a:r>
              <a:rPr lang="en-US" sz="4500" b="0" i="1">
                <a:solidFill>
                  <a:srgbClr val="722B79"/>
                </a:solidFill>
              </a:rPr>
              <a:t>put a woman at risk for </a:t>
            </a:r>
            <a:r>
              <a:rPr lang="en-US" sz="4500" b="0" i="1" smtClean="0">
                <a:solidFill>
                  <a:srgbClr val="722B79"/>
                </a:solidFill>
              </a:rPr>
              <a:t>problems with her cervix during pregnancy which could cause preterm delivery or problems.  </a:t>
            </a:r>
            <a:endParaRPr lang="en-US" sz="4500" b="0" i="1">
              <a:solidFill>
                <a:srgbClr val="722B79"/>
              </a:solidFill>
            </a:endParaRPr>
          </a:p>
          <a:p>
            <a:pPr marL="0" indent="0" algn="ctr">
              <a:buNone/>
            </a:pPr>
            <a:endParaRPr lang="en-US" sz="4000" b="0" i="1" smtClean="0">
              <a:solidFill>
                <a:srgbClr val="722B79"/>
              </a:solidFill>
            </a:endParaRPr>
          </a:p>
          <a:p>
            <a:pPr marL="0" indent="0" algn="ctr">
              <a:buNone/>
            </a:pPr>
            <a:endParaRPr lang="en-US" sz="4000"/>
          </a:p>
        </p:txBody>
      </p:sp>
    </p:spTree>
    <p:extLst>
      <p:ext uri="{BB962C8B-B14F-4D97-AF65-F5344CB8AC3E}">
        <p14:creationId xmlns:p14="http://schemas.microsoft.com/office/powerpoint/2010/main" val="3674851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Cancers </a:t>
            </a:r>
            <a:r>
              <a:rPr lang="en-US" dirty="0"/>
              <a:t>Attributed to </a:t>
            </a:r>
            <a:r>
              <a:rPr lang="en-US" dirty="0" smtClean="0"/>
              <a:t>HPV, U.S.</a:t>
            </a:r>
            <a:endParaRPr lang="en-US" dirty="0"/>
          </a:p>
        </p:txBody>
      </p:sp>
      <p:sp>
        <p:nvSpPr>
          <p:cNvPr id="4" name="TextBox 3"/>
          <p:cNvSpPr txBox="1"/>
          <p:nvPr/>
        </p:nvSpPr>
        <p:spPr>
          <a:xfrm>
            <a:off x="0" y="6611779"/>
            <a:ext cx="5410200" cy="246221"/>
          </a:xfrm>
          <a:prstGeom prst="rect">
            <a:avLst/>
          </a:prstGeom>
          <a:noFill/>
        </p:spPr>
        <p:txBody>
          <a:bodyPr wrap="square" rtlCol="0">
            <a:spAutoFit/>
          </a:bodyPr>
          <a:lstStyle/>
          <a:p>
            <a:pPr>
              <a:spcAft>
                <a:spcPts val="600"/>
              </a:spcAft>
            </a:pPr>
            <a:r>
              <a:rPr lang="en-US" sz="1000" dirty="0" smtClean="0">
                <a:solidFill>
                  <a:schemeClr val="accent1">
                    <a:lumMod val="50000"/>
                  </a:schemeClr>
                </a:solidFill>
              </a:rPr>
              <a:t>CDC, </a:t>
            </a:r>
            <a:r>
              <a:rPr lang="en-US" sz="1000" dirty="0">
                <a:solidFill>
                  <a:schemeClr val="accent1">
                    <a:lumMod val="50000"/>
                  </a:schemeClr>
                </a:solidFill>
              </a:rPr>
              <a:t>United States Cancer Statistics (USCS</a:t>
            </a:r>
            <a:r>
              <a:rPr lang="en-US" sz="1000" dirty="0" smtClean="0">
                <a:solidFill>
                  <a:schemeClr val="accent1">
                    <a:lumMod val="50000"/>
                  </a:schemeClr>
                </a:solidFill>
              </a:rPr>
              <a:t>), 2006-2010</a:t>
            </a:r>
            <a:endParaRPr lang="en-US" sz="1000" dirty="0">
              <a:solidFill>
                <a:schemeClr val="accent1">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14395757"/>
              </p:ext>
            </p:extLst>
          </p:nvPr>
        </p:nvGraphicFramePr>
        <p:xfrm>
          <a:off x="685800" y="1295396"/>
          <a:ext cx="7772399" cy="4572003"/>
        </p:xfrm>
        <a:graphic>
          <a:graphicData uri="http://schemas.openxmlformats.org/drawingml/2006/table">
            <a:tbl>
              <a:tblPr firstRow="1" firstCol="1" bandRow="1"/>
              <a:tblGrid>
                <a:gridCol w="1168540"/>
                <a:gridCol w="835309"/>
                <a:gridCol w="835309"/>
                <a:gridCol w="827269"/>
                <a:gridCol w="1606297"/>
                <a:gridCol w="836203"/>
                <a:gridCol w="836203"/>
                <a:gridCol w="827269"/>
              </a:tblGrid>
              <a:tr h="1052038">
                <a:tc rowSpan="2">
                  <a:txBody>
                    <a:bodyPr/>
                    <a:lstStyle/>
                    <a:p>
                      <a:pPr marL="0" marR="0" algn="ctr">
                        <a:lnSpc>
                          <a:spcPct val="115000"/>
                        </a:lnSpc>
                        <a:spcBef>
                          <a:spcPts val="0"/>
                        </a:spcBef>
                        <a:spcAft>
                          <a:spcPts val="0"/>
                        </a:spcAft>
                      </a:pPr>
                      <a:r>
                        <a:rPr lang="en-US" sz="1600" b="1" dirty="0">
                          <a:effectLst/>
                          <a:latin typeface="Calibri"/>
                          <a:ea typeface="Times New Roman"/>
                          <a:cs typeface="Times New Roman"/>
                        </a:rPr>
                        <a:t> </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b="1" dirty="0">
                          <a:effectLst/>
                          <a:latin typeface="Calibri"/>
                          <a:ea typeface="Times New Roman"/>
                          <a:cs typeface="Times New Roman"/>
                        </a:rPr>
                        <a:t>Cancer site</a:t>
                      </a:r>
                      <a:endParaRPr lang="en-US" sz="1600" dirty="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gridSpan="3">
                  <a:txBody>
                    <a:bodyPr/>
                    <a:lstStyle/>
                    <a:p>
                      <a:pPr marL="0" marR="0" algn="ctr">
                        <a:lnSpc>
                          <a:spcPct val="115000"/>
                        </a:lnSpc>
                        <a:spcBef>
                          <a:spcPts val="0"/>
                        </a:spcBef>
                        <a:spcAft>
                          <a:spcPts val="0"/>
                        </a:spcAft>
                      </a:pPr>
                      <a:r>
                        <a:rPr lang="en-US" sz="1600" b="1">
                          <a:effectLst/>
                          <a:latin typeface="Calibri"/>
                          <a:ea typeface="Times New Roman"/>
                          <a:cs typeface="Times New Roman"/>
                        </a:rPr>
                        <a:t>Average number of cancers per year in sites where HPV is often found</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b="1">
                          <a:effectLst/>
                          <a:latin typeface="Calibri"/>
                          <a:ea typeface="Times New Roman"/>
                          <a:cs typeface="Times New Roman"/>
                        </a:rPr>
                        <a:t>Percentage of cancers per year probably caused by HPV</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gridSpan="3">
                  <a:txBody>
                    <a:bodyPr/>
                    <a:lstStyle/>
                    <a:p>
                      <a:pPr marL="0" marR="0" algn="ctr">
                        <a:lnSpc>
                          <a:spcPct val="115000"/>
                        </a:lnSpc>
                        <a:spcBef>
                          <a:spcPts val="0"/>
                        </a:spcBef>
                        <a:spcAft>
                          <a:spcPts val="0"/>
                        </a:spcAft>
                      </a:pPr>
                      <a:r>
                        <a:rPr lang="en-US" sz="1600" b="1">
                          <a:effectLst/>
                          <a:latin typeface="Calibri"/>
                          <a:ea typeface="Times New Roman"/>
                          <a:cs typeface="Times New Roman"/>
                        </a:rPr>
                        <a:t>Average number of cancers per year probably caused by HPV†</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701359">
                <a:tc vMerge="1">
                  <a:txBody>
                    <a:bodyPr/>
                    <a:lstStyle/>
                    <a:p>
                      <a:endParaRPr lang="en-US"/>
                    </a:p>
                  </a:txBody>
                  <a:tcPr/>
                </a:tc>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Male </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F6FF"/>
                    </a:solidFill>
                  </a:tcPr>
                </a:tc>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Female </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F6FF"/>
                    </a:solidFill>
                  </a:tcPr>
                </a:tc>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Both Sexes </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F6FF"/>
                    </a:solidFill>
                  </a:tcPr>
                </a:tc>
                <a:tc vMerge="1">
                  <a:txBody>
                    <a:bodyPr/>
                    <a:lstStyle/>
                    <a:p>
                      <a:endParaRPr lang="en-US"/>
                    </a:p>
                  </a:txBody>
                  <a:tcPr/>
                </a:tc>
                <a:tc>
                  <a:txBody>
                    <a:bodyPr/>
                    <a:lstStyle/>
                    <a:p>
                      <a:pPr marL="0" marR="0">
                        <a:lnSpc>
                          <a:spcPct val="115000"/>
                        </a:lnSpc>
                        <a:spcBef>
                          <a:spcPts val="0"/>
                        </a:spcBef>
                        <a:spcAft>
                          <a:spcPts val="0"/>
                        </a:spcAft>
                      </a:pPr>
                      <a:r>
                        <a:rPr lang="en-US" sz="1600" b="1">
                          <a:solidFill>
                            <a:srgbClr val="000000"/>
                          </a:solidFill>
                          <a:effectLst/>
                          <a:latin typeface="Calibri"/>
                          <a:ea typeface="Times New Roman"/>
                          <a:cs typeface="Times New Roman"/>
                        </a:rPr>
                        <a:t>Male </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F6FF"/>
                    </a:solidFill>
                  </a:tcPr>
                </a:tc>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Female </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F6FF"/>
                    </a:solidFill>
                  </a:tcPr>
                </a:tc>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Both Sexes</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F6FF"/>
                    </a:solidFill>
                  </a:tcPr>
                </a:tc>
              </a:tr>
              <a:tr h="350680">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Anus </a:t>
                      </a:r>
                      <a:endParaRPr lang="en-US" sz="1600" dirty="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6FF"/>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1,549</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2,821</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4,370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91%</a:t>
                      </a:r>
                      <a:endParaRPr lang="en-US" sz="1600" b="1"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1,400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dirty="0">
                          <a:solidFill>
                            <a:srgbClr val="000000"/>
                          </a:solidFill>
                          <a:effectLst/>
                          <a:latin typeface="Calibri"/>
                          <a:ea typeface="Times New Roman"/>
                          <a:cs typeface="Times New Roman"/>
                        </a:rPr>
                        <a:t>2,600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4,000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r>
              <a:tr h="350680">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Cervix </a:t>
                      </a:r>
                      <a:endParaRPr lang="en-US" sz="1600" dirty="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6FF"/>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0</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11,422</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11,422</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91%</a:t>
                      </a:r>
                      <a:endParaRPr lang="en-US" sz="1600" b="1"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dirty="0">
                          <a:solidFill>
                            <a:srgbClr val="000000"/>
                          </a:solidFill>
                          <a:effectLst/>
                          <a:latin typeface="Calibri"/>
                          <a:ea typeface="Times New Roman"/>
                          <a:cs typeface="Times New Roman"/>
                        </a:rPr>
                        <a:t>10,400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10,400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r>
              <a:tr h="701359">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Oropharynx </a:t>
                      </a:r>
                      <a:endParaRPr lang="en-US" sz="1600" dirty="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6FF"/>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9,974</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2,443</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12,417</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72%</a:t>
                      </a:r>
                      <a:endParaRPr lang="en-US" sz="1600" b="1"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7,200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dirty="0">
                          <a:solidFill>
                            <a:srgbClr val="000000"/>
                          </a:solidFill>
                          <a:effectLst/>
                          <a:latin typeface="Calibri"/>
                          <a:ea typeface="Times New Roman"/>
                          <a:cs typeface="Times New Roman"/>
                        </a:rPr>
                        <a:t>1,800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dirty="0">
                          <a:solidFill>
                            <a:srgbClr val="000000"/>
                          </a:solidFill>
                          <a:effectLst/>
                          <a:latin typeface="Calibri"/>
                          <a:ea typeface="Times New Roman"/>
                          <a:cs typeface="Times New Roman"/>
                        </a:rPr>
                        <a:t>9,000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r>
              <a:tr h="350680">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Penis </a:t>
                      </a:r>
                      <a:endParaRPr lang="en-US" sz="1600" dirty="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6FF"/>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1,048</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1,048</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63%</a:t>
                      </a:r>
                      <a:endParaRPr lang="en-US" sz="1600" b="1"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700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dirty="0">
                          <a:solidFill>
                            <a:srgbClr val="000000"/>
                          </a:solidFill>
                          <a:effectLst/>
                          <a:latin typeface="Calibri"/>
                          <a:ea typeface="Times New Roman"/>
                          <a:cs typeface="Times New Roman"/>
                        </a:rPr>
                        <a:t>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700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r>
              <a:tr h="350680">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Vagina </a:t>
                      </a:r>
                      <a:endParaRPr lang="en-US" sz="1600" dirty="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6FF"/>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0</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735</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735</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75%</a:t>
                      </a:r>
                      <a:endParaRPr lang="en-US" sz="1600" b="1"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dirty="0">
                          <a:solidFill>
                            <a:srgbClr val="000000"/>
                          </a:solidFill>
                          <a:effectLst/>
                          <a:latin typeface="Calibri"/>
                          <a:ea typeface="Times New Roman"/>
                          <a:cs typeface="Times New Roman"/>
                        </a:rPr>
                        <a:t>600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600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r>
              <a:tr h="350680">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Vulva </a:t>
                      </a:r>
                      <a:endParaRPr lang="en-US" sz="1600" dirty="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6FF"/>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0</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3,168</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3,168</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Times New Roman"/>
                          <a:cs typeface="Times New Roman"/>
                        </a:rPr>
                        <a:t>69%</a:t>
                      </a:r>
                      <a:endParaRPr lang="en-US" sz="1600" b="1"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dirty="0">
                          <a:solidFill>
                            <a:srgbClr val="000000"/>
                          </a:solidFill>
                          <a:effectLst/>
                          <a:latin typeface="Calibri"/>
                          <a:ea typeface="Times New Roman"/>
                          <a:cs typeface="Times New Roman"/>
                        </a:rPr>
                        <a:t>2,200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a:solidFill>
                            <a:srgbClr val="000000"/>
                          </a:solidFill>
                          <a:effectLst/>
                          <a:latin typeface="Calibri"/>
                          <a:ea typeface="Times New Roman"/>
                          <a:cs typeface="Times New Roman"/>
                        </a:rPr>
                        <a:t>2,200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r>
              <a:tr h="363847">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TOTAL </a:t>
                      </a:r>
                      <a:endParaRPr lang="en-US" sz="1600" dirty="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F6FF"/>
                    </a:solidFill>
                  </a:tcPr>
                </a:tc>
                <a:tc>
                  <a:txBody>
                    <a:bodyPr/>
                    <a:lstStyle/>
                    <a:p>
                      <a:pPr marL="0" marR="0" algn="r">
                        <a:lnSpc>
                          <a:spcPct val="115000"/>
                        </a:lnSpc>
                        <a:spcBef>
                          <a:spcPts val="0"/>
                        </a:spcBef>
                        <a:spcAft>
                          <a:spcPts val="0"/>
                        </a:spcAft>
                      </a:pPr>
                      <a:r>
                        <a:rPr lang="en-US" sz="1600" b="1">
                          <a:solidFill>
                            <a:srgbClr val="000000"/>
                          </a:solidFill>
                          <a:effectLst/>
                          <a:latin typeface="Calibri"/>
                          <a:ea typeface="Times New Roman"/>
                          <a:cs typeface="Times New Roman"/>
                        </a:rPr>
                        <a:t>12,571</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rgbClr val="000000"/>
                          </a:solidFill>
                          <a:effectLst/>
                          <a:latin typeface="Calibri"/>
                          <a:ea typeface="Times New Roman"/>
                          <a:cs typeface="Times New Roman"/>
                        </a:rPr>
                        <a:t>20,589</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solidFill>
                            <a:srgbClr val="000000"/>
                          </a:solidFill>
                          <a:effectLst/>
                          <a:latin typeface="Calibri"/>
                          <a:ea typeface="Times New Roman"/>
                          <a:cs typeface="Times New Roman"/>
                        </a:rPr>
                        <a:t>33,160</a:t>
                      </a:r>
                      <a:endParaRPr lang="en-US"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rgbClr val="000000"/>
                          </a:solidFill>
                          <a:effectLst/>
                          <a:latin typeface="Calibri"/>
                          <a:ea typeface="Times New Roman"/>
                          <a:cs typeface="Times New Roman"/>
                        </a:rPr>
                        <a:t>  </a:t>
                      </a:r>
                      <a:endParaRPr lang="en-US" sz="1600" b="1" dirty="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600" b="1">
                          <a:solidFill>
                            <a:srgbClr val="000000"/>
                          </a:solidFill>
                          <a:effectLst/>
                          <a:latin typeface="Calibri"/>
                          <a:ea typeface="Times New Roman"/>
                          <a:cs typeface="Times New Roman"/>
                        </a:rPr>
                        <a:t>9,300</a:t>
                      </a:r>
                      <a:endParaRPr lang="en-US" sz="1600">
                        <a:effectLst/>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b="1" dirty="0">
                          <a:solidFill>
                            <a:srgbClr val="000000"/>
                          </a:solidFill>
                          <a:effectLst/>
                          <a:latin typeface="Calibri"/>
                          <a:ea typeface="Times New Roman"/>
                          <a:cs typeface="Times New Roman"/>
                        </a:rPr>
                        <a:t>17,600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r">
                        <a:lnSpc>
                          <a:spcPct val="115000"/>
                        </a:lnSpc>
                        <a:spcBef>
                          <a:spcPts val="0"/>
                        </a:spcBef>
                        <a:spcAft>
                          <a:spcPts val="0"/>
                        </a:spcAft>
                      </a:pPr>
                      <a:r>
                        <a:rPr lang="en-US" sz="1600" b="1" dirty="0">
                          <a:solidFill>
                            <a:srgbClr val="000000"/>
                          </a:solidFill>
                          <a:effectLst/>
                          <a:latin typeface="Calibri"/>
                          <a:ea typeface="Times New Roman"/>
                          <a:cs typeface="Times New Roman"/>
                        </a:rPr>
                        <a:t>26,900</a:t>
                      </a:r>
                      <a:endParaRPr lang="en-US"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r>
            </a:tbl>
          </a:graphicData>
        </a:graphic>
      </p:graphicFrame>
    </p:spTree>
    <p:extLst>
      <p:ext uri="{BB962C8B-B14F-4D97-AF65-F5344CB8AC3E}">
        <p14:creationId xmlns:p14="http://schemas.microsoft.com/office/powerpoint/2010/main" val="37056190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When do we come back?</a:t>
            </a:r>
            <a:endParaRPr lang="en-US"/>
          </a:p>
        </p:txBody>
      </p:sp>
      <p:sp>
        <p:nvSpPr>
          <p:cNvPr id="3" name="Content Placeholder 2"/>
          <p:cNvSpPr>
            <a:spLocks noGrp="1"/>
          </p:cNvSpPr>
          <p:nvPr>
            <p:ph idx="1"/>
          </p:nvPr>
        </p:nvSpPr>
        <p:spPr/>
        <p:txBody>
          <a:bodyPr/>
          <a:lstStyle/>
          <a:p>
            <a:r>
              <a:rPr lang="en-US"/>
              <a:t>Many parents do not know that the full vaccine series requires 3 </a:t>
            </a:r>
            <a:r>
              <a:rPr lang="en-US" smtClean="0"/>
              <a:t>shots</a:t>
            </a:r>
          </a:p>
          <a:p>
            <a:r>
              <a:rPr lang="en-US" smtClean="0"/>
              <a:t>Your </a:t>
            </a:r>
            <a:r>
              <a:rPr lang="en-US"/>
              <a:t>reminder will help them to complete the </a:t>
            </a:r>
            <a:r>
              <a:rPr lang="en-US" smtClean="0"/>
              <a:t>series</a:t>
            </a:r>
          </a:p>
          <a:p>
            <a:pPr lvl="1"/>
            <a:r>
              <a:rPr lang="en-US" b="0" smtClean="0"/>
              <a:t>In focus groups, most respondents did not know the dosing schedule for HPV vaccine</a:t>
            </a:r>
          </a:p>
        </p:txBody>
      </p:sp>
      <p:sp>
        <p:nvSpPr>
          <p:cNvPr id="4" name="Text Placeholder 5"/>
          <p:cNvSpPr txBox="1">
            <a:spLocks/>
          </p:cNvSpPr>
          <p:nvPr/>
        </p:nvSpPr>
        <p:spPr bwMode="auto">
          <a:xfrm>
            <a:off x="0" y="6553200"/>
            <a:ext cx="17442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000" dirty="0" smtClean="0">
                <a:solidFill>
                  <a:schemeClr val="accent1">
                    <a:lumMod val="50000"/>
                  </a:schemeClr>
                </a:solidFill>
                <a:latin typeface="+mn-lt"/>
              </a:rPr>
              <a:t>Unpublished CDC data, 2013.</a:t>
            </a:r>
            <a:endParaRPr lang="en-US" sz="1000" dirty="0">
              <a:solidFill>
                <a:schemeClr val="accent1">
                  <a:lumMod val="50000"/>
                </a:schemeClr>
              </a:solidFill>
              <a:latin typeface="+mn-lt"/>
            </a:endParaRPr>
          </a:p>
        </p:txBody>
      </p:sp>
    </p:spTree>
    <p:extLst>
      <p:ext uri="{BB962C8B-B14F-4D97-AF65-F5344CB8AC3E}">
        <p14:creationId xmlns:p14="http://schemas.microsoft.com/office/powerpoint/2010/main" val="20352286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0" smtClean="0">
                <a:solidFill>
                  <a:srgbClr val="1993B9"/>
                </a:solidFill>
              </a:rPr>
              <a:t>Try saying:</a:t>
            </a:r>
            <a:endParaRPr lang="en-US" b="0">
              <a:solidFill>
                <a:srgbClr val="1993B9"/>
              </a:solidFill>
            </a:endParaRPr>
          </a:p>
        </p:txBody>
      </p:sp>
      <p:sp>
        <p:nvSpPr>
          <p:cNvPr id="3" name="Content Placeholder 2"/>
          <p:cNvSpPr>
            <a:spLocks noGrp="1"/>
          </p:cNvSpPr>
          <p:nvPr>
            <p:ph idx="1"/>
          </p:nvPr>
        </p:nvSpPr>
        <p:spPr/>
        <p:txBody>
          <a:bodyPr>
            <a:normAutofit fontScale="77500" lnSpcReduction="20000"/>
          </a:bodyPr>
          <a:lstStyle/>
          <a:p>
            <a:pPr marL="0" indent="0" algn="ctr">
              <a:buNone/>
            </a:pPr>
            <a:endParaRPr lang="en-US" sz="2100" b="0" i="1">
              <a:solidFill>
                <a:srgbClr val="722B79"/>
              </a:solidFill>
            </a:endParaRPr>
          </a:p>
          <a:p>
            <a:pPr marL="0" indent="0" algn="ctr">
              <a:buNone/>
            </a:pPr>
            <a:r>
              <a:rPr lang="en-US" sz="4500" b="0" i="1">
                <a:solidFill>
                  <a:srgbClr val="722B79"/>
                </a:solidFill>
              </a:rPr>
              <a:t>I want to make sure that your son/daughter receives all 3 shots of HPV vaccine to give them the best possible protection from cancer caused by </a:t>
            </a:r>
            <a:r>
              <a:rPr lang="en-US" sz="4500" b="0" i="1" smtClean="0">
                <a:solidFill>
                  <a:srgbClr val="722B79"/>
                </a:solidFill>
              </a:rPr>
              <a:t>HPV infection. </a:t>
            </a:r>
          </a:p>
          <a:p>
            <a:pPr marL="0" indent="0" algn="ctr">
              <a:buNone/>
            </a:pPr>
            <a:endParaRPr lang="en-US" sz="2300" b="0" i="1">
              <a:solidFill>
                <a:srgbClr val="722B79"/>
              </a:solidFill>
            </a:endParaRPr>
          </a:p>
          <a:p>
            <a:pPr marL="0" indent="0" algn="ctr">
              <a:buNone/>
            </a:pPr>
            <a:r>
              <a:rPr lang="en-US" sz="4500" b="0" i="1" smtClean="0">
                <a:solidFill>
                  <a:srgbClr val="722B79"/>
                </a:solidFill>
              </a:rPr>
              <a:t>Please </a:t>
            </a:r>
            <a:r>
              <a:rPr lang="en-US" sz="4500" b="0" i="1">
                <a:solidFill>
                  <a:srgbClr val="722B79"/>
                </a:solidFill>
              </a:rPr>
              <a:t>make sure to make appointments </a:t>
            </a:r>
            <a:r>
              <a:rPr lang="en-US" sz="4500" b="0" i="1" smtClean="0">
                <a:solidFill>
                  <a:srgbClr val="722B79"/>
                </a:solidFill>
              </a:rPr>
              <a:t>for the second and third shots on </a:t>
            </a:r>
            <a:r>
              <a:rPr lang="en-US" sz="4500" b="0" i="1">
                <a:solidFill>
                  <a:srgbClr val="722B79"/>
                </a:solidFill>
              </a:rPr>
              <a:t>the way out, and put those appointments on your calendar before you leave the office today!</a:t>
            </a:r>
            <a:endParaRPr lang="en-US" sz="4000" b="0" i="1" smtClean="0">
              <a:solidFill>
                <a:srgbClr val="722B79"/>
              </a:solidFill>
            </a:endParaRPr>
          </a:p>
          <a:p>
            <a:pPr marL="0" indent="0" algn="ctr">
              <a:buNone/>
            </a:pPr>
            <a:endParaRPr lang="en-US" sz="4000"/>
          </a:p>
        </p:txBody>
      </p:sp>
    </p:spTree>
    <p:extLst>
      <p:ext uri="{BB962C8B-B14F-4D97-AF65-F5344CB8AC3E}">
        <p14:creationId xmlns:p14="http://schemas.microsoft.com/office/powerpoint/2010/main" val="8937797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sz="4000" smtClean="0"/>
              <a:t>Addressing all concerns in 45 seconds</a:t>
            </a:r>
          </a:p>
        </p:txBody>
      </p:sp>
      <p:sp>
        <p:nvSpPr>
          <p:cNvPr id="3" name="Content Placeholder 2"/>
          <p:cNvSpPr>
            <a:spLocks noGrp="1"/>
          </p:cNvSpPr>
          <p:nvPr>
            <p:ph idx="1"/>
          </p:nvPr>
        </p:nvSpPr>
        <p:spPr>
          <a:xfrm>
            <a:off x="457200" y="1143000"/>
            <a:ext cx="8229600" cy="5638800"/>
          </a:xfrm>
        </p:spPr>
        <p:txBody>
          <a:bodyPr rtlCol="0">
            <a:normAutofit fontScale="85000" lnSpcReduction="20000"/>
          </a:bodyPr>
          <a:lstStyle/>
          <a:p>
            <a:pPr marL="0" indent="0" eaLnBrk="1" fontAlgn="auto" hangingPunct="1">
              <a:spcBef>
                <a:spcPts val="0"/>
              </a:spcBef>
              <a:spcAft>
                <a:spcPts val="1200"/>
              </a:spcAft>
              <a:buFont typeface="Wingdings 3" pitchFamily="18" charset="2"/>
              <a:buNone/>
              <a:defRPr/>
            </a:pPr>
            <a:r>
              <a:rPr lang="en-US" sz="2800" smtClean="0">
                <a:solidFill>
                  <a:srgbClr val="1993B9"/>
                </a:solidFill>
              </a:rPr>
              <a:t>Provider: </a:t>
            </a:r>
            <a:r>
              <a:rPr lang="en-US" sz="2800" b="0">
                <a:solidFill>
                  <a:schemeClr val="accent1">
                    <a:lumMod val="50000"/>
                  </a:schemeClr>
                </a:solidFill>
              </a:rPr>
              <a:t>Meghan is due for some shots today: </a:t>
            </a:r>
            <a:r>
              <a:rPr lang="en-US" sz="2800" b="0" smtClean="0">
                <a:solidFill>
                  <a:schemeClr val="accent1">
                    <a:lumMod val="50000"/>
                  </a:schemeClr>
                </a:solidFill>
              </a:rPr>
              <a:t>HPV, meningococcal </a:t>
            </a:r>
            <a:r>
              <a:rPr lang="en-US" sz="2800" b="0">
                <a:solidFill>
                  <a:schemeClr val="accent1">
                    <a:lumMod val="50000"/>
                  </a:schemeClr>
                </a:solidFill>
              </a:rPr>
              <a:t>vaccine, </a:t>
            </a:r>
            <a:r>
              <a:rPr lang="en-US" sz="2800" b="0" smtClean="0">
                <a:solidFill>
                  <a:schemeClr val="accent1">
                    <a:lumMod val="50000"/>
                  </a:schemeClr>
                </a:solidFill>
              </a:rPr>
              <a:t>and Tdap</a:t>
            </a:r>
            <a:r>
              <a:rPr lang="en-US" sz="2800" b="0">
                <a:solidFill>
                  <a:schemeClr val="accent1">
                    <a:lumMod val="50000"/>
                  </a:schemeClr>
                </a:solidFill>
              </a:rPr>
              <a:t>.</a:t>
            </a:r>
          </a:p>
          <a:p>
            <a:pPr marL="0" indent="0" eaLnBrk="1" fontAlgn="auto" hangingPunct="1">
              <a:spcBef>
                <a:spcPts val="0"/>
              </a:spcBef>
              <a:spcAft>
                <a:spcPts val="1200"/>
              </a:spcAft>
              <a:buFont typeface="Wingdings 3" pitchFamily="18" charset="2"/>
              <a:buNone/>
              <a:defRPr/>
            </a:pPr>
            <a:r>
              <a:rPr lang="en-US" sz="2800">
                <a:solidFill>
                  <a:srgbClr val="BD4915"/>
                </a:solidFill>
              </a:rPr>
              <a:t>Parent: </a:t>
            </a:r>
            <a:r>
              <a:rPr lang="en-US" sz="2800" b="0">
                <a:solidFill>
                  <a:schemeClr val="accent1">
                    <a:lumMod val="50000"/>
                  </a:schemeClr>
                </a:solidFill>
              </a:rPr>
              <a:t>Why does she need an HPV vaccine?  She’s only 11!</a:t>
            </a:r>
          </a:p>
          <a:p>
            <a:pPr marL="0" indent="0" eaLnBrk="1" fontAlgn="auto" hangingPunct="1">
              <a:spcBef>
                <a:spcPts val="0"/>
              </a:spcBef>
              <a:spcAft>
                <a:spcPts val="1200"/>
              </a:spcAft>
              <a:buFont typeface="Wingdings 3" pitchFamily="18" charset="2"/>
              <a:buNone/>
              <a:defRPr/>
            </a:pPr>
            <a:r>
              <a:rPr lang="en-US" sz="2800" smtClean="0">
                <a:solidFill>
                  <a:srgbClr val="1993B9"/>
                </a:solidFill>
              </a:rPr>
              <a:t>Provider: </a:t>
            </a:r>
            <a:r>
              <a:rPr lang="en-US" sz="2800" b="0">
                <a:solidFill>
                  <a:schemeClr val="accent1">
                    <a:lumMod val="50000"/>
                  </a:schemeClr>
                </a:solidFill>
              </a:rPr>
              <a:t>T</a:t>
            </a:r>
            <a:r>
              <a:rPr lang="en-US" sz="2800" b="0" smtClean="0">
                <a:solidFill>
                  <a:schemeClr val="accent1">
                    <a:lumMod val="50000"/>
                  </a:schemeClr>
                </a:solidFill>
              </a:rPr>
              <a:t>he HPV </a:t>
            </a:r>
            <a:r>
              <a:rPr lang="en-US" sz="2800" b="0">
                <a:solidFill>
                  <a:schemeClr val="accent1">
                    <a:lumMod val="50000"/>
                  </a:schemeClr>
                </a:solidFill>
              </a:rPr>
              <a:t>vaccine will help protect Meghan from cancer caused by HPV infection. </a:t>
            </a:r>
            <a:r>
              <a:rPr lang="en-US" sz="2800" b="0" smtClean="0">
                <a:solidFill>
                  <a:schemeClr val="accent1">
                    <a:lumMod val="50000"/>
                  </a:schemeClr>
                </a:solidFill>
              </a:rPr>
              <a:t> We know that HPV infection is dangerous– 33,000 people in the US get cancer from HPV every year.  And we know that the HPV vaccine is safe– over 100 million doses have been given and there haven’t been any serious side effects. </a:t>
            </a:r>
          </a:p>
          <a:p>
            <a:pPr marL="0" indent="0" eaLnBrk="1" fontAlgn="auto" hangingPunct="1">
              <a:spcBef>
                <a:spcPts val="0"/>
              </a:spcBef>
              <a:spcAft>
                <a:spcPts val="1200"/>
              </a:spcAft>
              <a:buFont typeface="Wingdings 3" pitchFamily="18" charset="2"/>
              <a:buNone/>
              <a:defRPr/>
            </a:pPr>
            <a:r>
              <a:rPr lang="en-US" sz="2800" smtClean="0">
                <a:solidFill>
                  <a:srgbClr val="BD4915"/>
                </a:solidFill>
              </a:rPr>
              <a:t>Parent</a:t>
            </a:r>
            <a:r>
              <a:rPr lang="en-US" sz="2800">
                <a:solidFill>
                  <a:srgbClr val="BD4915"/>
                </a:solidFill>
              </a:rPr>
              <a:t>: </a:t>
            </a:r>
            <a:r>
              <a:rPr lang="en-US" sz="2800" b="0">
                <a:solidFill>
                  <a:schemeClr val="accent1">
                    <a:lumMod val="50000"/>
                  </a:schemeClr>
                </a:solidFill>
              </a:rPr>
              <a:t>But it just seems so young…</a:t>
            </a:r>
          </a:p>
          <a:p>
            <a:pPr marL="0" indent="0" eaLnBrk="1" fontAlgn="auto" hangingPunct="1">
              <a:spcBef>
                <a:spcPts val="0"/>
              </a:spcBef>
              <a:spcAft>
                <a:spcPts val="1200"/>
              </a:spcAft>
              <a:buFont typeface="Wingdings 3" pitchFamily="18" charset="2"/>
              <a:buNone/>
              <a:defRPr/>
            </a:pPr>
            <a:r>
              <a:rPr lang="en-US" sz="2800" smtClean="0">
                <a:solidFill>
                  <a:srgbClr val="1993B9"/>
                </a:solidFill>
              </a:rPr>
              <a:t>Provider: </a:t>
            </a:r>
            <a:r>
              <a:rPr lang="en-US" sz="2800" b="0" smtClean="0">
                <a:solidFill>
                  <a:schemeClr val="accent1">
                    <a:lumMod val="50000"/>
                  </a:schemeClr>
                </a:solidFill>
              </a:rPr>
              <a:t>Vaccines only work if they’re given before exposure– we never wait until a child is at risk to give any recommended vaccines.  HPV vaccine is also given when kids are 11 or 12 years old because it produces a better immune response at that age. That’s why it is so important to start the shots now and finish all 3 of them in the next 6 months. </a:t>
            </a:r>
          </a:p>
        </p:txBody>
      </p:sp>
    </p:spTree>
    <p:extLst>
      <p:ext uri="{BB962C8B-B14F-4D97-AF65-F5344CB8AC3E}">
        <p14:creationId xmlns:p14="http://schemas.microsoft.com/office/powerpoint/2010/main" val="150983642"/>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sz="4000" smtClean="0"/>
              <a:t>Parents weigh risks and benefits</a:t>
            </a:r>
          </a:p>
        </p:txBody>
      </p:sp>
      <p:sp>
        <p:nvSpPr>
          <p:cNvPr id="80898" name="Content Placeholder 2"/>
          <p:cNvSpPr>
            <a:spLocks noGrp="1"/>
          </p:cNvSpPr>
          <p:nvPr>
            <p:ph idx="1"/>
          </p:nvPr>
        </p:nvSpPr>
        <p:spPr/>
        <p:txBody>
          <a:bodyPr/>
          <a:lstStyle/>
          <a:p>
            <a:pPr>
              <a:spcBef>
                <a:spcPct val="0"/>
              </a:spcBef>
              <a:spcAft>
                <a:spcPts val="1200"/>
              </a:spcAft>
            </a:pPr>
            <a:r>
              <a:rPr sz="2800"/>
              <a:t>Parents who declined vaccine and those who accepted had similar concerns</a:t>
            </a:r>
          </a:p>
          <a:p>
            <a:pPr>
              <a:spcBef>
                <a:spcPct val="0"/>
              </a:spcBef>
              <a:spcAft>
                <a:spcPts val="1200"/>
              </a:spcAft>
            </a:pPr>
            <a:r>
              <a:rPr sz="2800"/>
              <a:t>Both had concerns related to safety and sexuality but </a:t>
            </a:r>
            <a:r>
              <a:rPr sz="2800" i="1"/>
              <a:t>accepters weighed cancer prevention more heavily </a:t>
            </a:r>
            <a:endParaRPr sz="2800"/>
          </a:p>
          <a:p>
            <a:pPr>
              <a:spcBef>
                <a:spcPct val="0"/>
              </a:spcBef>
              <a:spcAft>
                <a:spcPts val="1200"/>
              </a:spcAft>
            </a:pPr>
            <a:r>
              <a:rPr sz="2800"/>
              <a:t>Most parents also believed their daughters would at some point be at risk for STIs</a:t>
            </a:r>
          </a:p>
          <a:p>
            <a:pPr>
              <a:spcBef>
                <a:spcPct val="0"/>
              </a:spcBef>
              <a:spcAft>
                <a:spcPts val="1200"/>
              </a:spcAft>
            </a:pPr>
            <a:r>
              <a:rPr sz="2800"/>
              <a:t>Providers overestimated parents concerns</a:t>
            </a:r>
          </a:p>
        </p:txBody>
      </p:sp>
      <p:sp>
        <p:nvSpPr>
          <p:cNvPr id="80899" name="TextBox 3"/>
          <p:cNvSpPr txBox="1">
            <a:spLocks noChangeArrowheads="1"/>
          </p:cNvSpPr>
          <p:nvPr/>
        </p:nvSpPr>
        <p:spPr bwMode="auto">
          <a:xfrm>
            <a:off x="0" y="6304002"/>
            <a:ext cx="3810000" cy="553998"/>
          </a:xfrm>
          <a:prstGeom prst="rect">
            <a:avLst/>
          </a:prstGeom>
          <a:noFill/>
          <a:ln w="9525">
            <a:noFill/>
            <a:miter lim="800000"/>
            <a:headEnd/>
            <a:tailEnd/>
          </a:ln>
        </p:spPr>
        <p:txBody>
          <a:bodyPr wrap="square">
            <a:spAutoFit/>
          </a:bodyPr>
          <a:lstStyle/>
          <a:p>
            <a:r>
              <a:rPr lang="en-US" sz="1000" dirty="0">
                <a:solidFill>
                  <a:schemeClr val="accent1">
                    <a:lumMod val="50000"/>
                  </a:schemeClr>
                </a:solidFill>
                <a:latin typeface="Calibri" pitchFamily="34" charset="0"/>
              </a:rPr>
              <a:t>Perkins et al, </a:t>
            </a:r>
            <a:r>
              <a:rPr lang="en-US" sz="1000" dirty="0" err="1">
                <a:solidFill>
                  <a:schemeClr val="accent1">
                    <a:lumMod val="50000"/>
                  </a:schemeClr>
                </a:solidFill>
                <a:latin typeface="Calibri" pitchFamily="34" charset="0"/>
              </a:rPr>
              <a:t>Clin</a:t>
            </a:r>
            <a:r>
              <a:rPr lang="en-US" sz="1000" dirty="0">
                <a:solidFill>
                  <a:schemeClr val="accent1">
                    <a:lumMod val="50000"/>
                  </a:schemeClr>
                </a:solidFill>
                <a:latin typeface="Calibri" pitchFamily="34" charset="0"/>
              </a:rPr>
              <a:t> </a:t>
            </a:r>
            <a:r>
              <a:rPr lang="en-US" sz="1000" dirty="0" err="1">
                <a:solidFill>
                  <a:schemeClr val="accent1">
                    <a:lumMod val="50000"/>
                  </a:schemeClr>
                </a:solidFill>
                <a:latin typeface="Calibri" pitchFamily="34" charset="0"/>
              </a:rPr>
              <a:t>Peds</a:t>
            </a:r>
            <a:r>
              <a:rPr lang="en-US" sz="1000" dirty="0">
                <a:solidFill>
                  <a:schemeClr val="accent1">
                    <a:lumMod val="50000"/>
                  </a:schemeClr>
                </a:solidFill>
                <a:latin typeface="Calibri" pitchFamily="34" charset="0"/>
              </a:rPr>
              <a:t> </a:t>
            </a:r>
            <a:r>
              <a:rPr lang="en-US" sz="1000" dirty="0" smtClean="0">
                <a:solidFill>
                  <a:schemeClr val="accent1">
                    <a:lumMod val="50000"/>
                  </a:schemeClr>
                </a:solidFill>
                <a:latin typeface="Calibri" pitchFamily="34" charset="0"/>
              </a:rPr>
              <a:t>2013 </a:t>
            </a:r>
          </a:p>
          <a:p>
            <a:r>
              <a:rPr lang="en-US" sz="1000" dirty="0" smtClean="0">
                <a:solidFill>
                  <a:schemeClr val="accent1">
                    <a:lumMod val="50000"/>
                  </a:schemeClr>
                </a:solidFill>
                <a:latin typeface="Calibri" pitchFamily="34" charset="0"/>
              </a:rPr>
              <a:t>Perkins </a:t>
            </a:r>
            <a:r>
              <a:rPr lang="en-US" sz="1000" dirty="0">
                <a:solidFill>
                  <a:schemeClr val="accent1">
                    <a:lumMod val="50000"/>
                  </a:schemeClr>
                </a:solidFill>
                <a:latin typeface="Calibri" pitchFamily="34" charset="0"/>
              </a:rPr>
              <a:t>et al J of </a:t>
            </a:r>
            <a:r>
              <a:rPr lang="en-US" sz="1000" dirty="0" err="1">
                <a:solidFill>
                  <a:schemeClr val="accent1">
                    <a:lumMod val="50000"/>
                  </a:schemeClr>
                </a:solidFill>
                <a:latin typeface="Calibri" pitchFamily="34" charset="0"/>
              </a:rPr>
              <a:t>Peds</a:t>
            </a:r>
            <a:r>
              <a:rPr lang="en-US" sz="1000" dirty="0">
                <a:solidFill>
                  <a:schemeClr val="accent1">
                    <a:lumMod val="50000"/>
                  </a:schemeClr>
                </a:solidFill>
                <a:latin typeface="Calibri" pitchFamily="34" charset="0"/>
              </a:rPr>
              <a:t> </a:t>
            </a:r>
            <a:r>
              <a:rPr lang="en-US" sz="1000" dirty="0" smtClean="0">
                <a:solidFill>
                  <a:schemeClr val="accent1">
                    <a:lumMod val="50000"/>
                  </a:schemeClr>
                </a:solidFill>
                <a:latin typeface="Calibri" pitchFamily="34" charset="0"/>
              </a:rPr>
              <a:t>2010</a:t>
            </a:r>
          </a:p>
          <a:p>
            <a:r>
              <a:rPr lang="en-US" sz="1000" dirty="0" smtClean="0">
                <a:solidFill>
                  <a:schemeClr val="accent1">
                    <a:lumMod val="50000"/>
                  </a:schemeClr>
                </a:solidFill>
                <a:latin typeface="Calibri" pitchFamily="34" charset="0"/>
              </a:rPr>
              <a:t>Perkins </a:t>
            </a:r>
            <a:r>
              <a:rPr lang="en-US" sz="1000" dirty="0">
                <a:solidFill>
                  <a:schemeClr val="accent1">
                    <a:lumMod val="50000"/>
                  </a:schemeClr>
                </a:solidFill>
                <a:latin typeface="Calibri" pitchFamily="34" charset="0"/>
              </a:rPr>
              <a:t>et al J Healthcare Poor Underserved 2013 </a:t>
            </a:r>
          </a:p>
        </p:txBody>
      </p:sp>
    </p:spTree>
    <p:extLst>
      <p:ext uri="{BB962C8B-B14F-4D97-AF65-F5344CB8AC3E}">
        <p14:creationId xmlns:p14="http://schemas.microsoft.com/office/powerpoint/2010/main" val="279735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 Vaccine is Cancer Prevention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HPV vaccine is safe, effective, and lasting protection against most cancers caused by HPV infection</a:t>
            </a:r>
          </a:p>
          <a:p>
            <a:pPr marL="514350" indent="-514350">
              <a:buFont typeface="+mj-lt"/>
              <a:buAutoNum type="arabicPeriod"/>
            </a:pPr>
            <a:r>
              <a:rPr lang="en-US" dirty="0" smtClean="0"/>
              <a:t>HPV vaccination is best when given at 11 or 12 years of age</a:t>
            </a:r>
          </a:p>
          <a:p>
            <a:pPr marL="514350" indent="-514350">
              <a:buFont typeface="+mj-lt"/>
              <a:buAutoNum type="arabicPeriod"/>
            </a:pPr>
            <a:r>
              <a:rPr lang="en-US" dirty="0"/>
              <a:t>HPV vaccination rates have plateaued, leaving another generation at risk for HPV cancers </a:t>
            </a:r>
          </a:p>
        </p:txBody>
      </p:sp>
    </p:spTree>
    <p:extLst>
      <p:ext uri="{BB962C8B-B14F-4D97-AF65-F5344CB8AC3E}">
        <p14:creationId xmlns:p14="http://schemas.microsoft.com/office/powerpoint/2010/main" val="31914865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 Vaccine Messages</a:t>
            </a:r>
            <a:endParaRPr lang="en-US" dirty="0"/>
          </a:p>
        </p:txBody>
      </p:sp>
      <p:sp>
        <p:nvSpPr>
          <p:cNvPr id="3" name="Text Placeholder 2"/>
          <p:cNvSpPr>
            <a:spLocks noGrp="1"/>
          </p:cNvSpPr>
          <p:nvPr>
            <p:ph type="body" idx="1"/>
          </p:nvPr>
        </p:nvSpPr>
        <p:spPr/>
        <p:txBody>
          <a:bodyPr/>
          <a:lstStyle/>
          <a:p>
            <a:r>
              <a:rPr lang="en-US" dirty="0" smtClean="0"/>
              <a:t>Clear, Concise, and Consistent Communication</a:t>
            </a:r>
            <a:endParaRPr lang="en-US" dirty="0"/>
          </a:p>
        </p:txBody>
      </p:sp>
    </p:spTree>
    <p:extLst>
      <p:ext uri="{BB962C8B-B14F-4D97-AF65-F5344CB8AC3E}">
        <p14:creationId xmlns:p14="http://schemas.microsoft.com/office/powerpoint/2010/main" val="5205011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HPV </a:t>
            </a:r>
            <a:r>
              <a:rPr lang="en-US" dirty="0"/>
              <a:t>Vaccine </a:t>
            </a:r>
            <a:r>
              <a:rPr lang="en-US" dirty="0" smtClean="0"/>
              <a:t>Is Safe, Effective, and Provides Lasting Protection</a:t>
            </a:r>
            <a:endParaRPr lang="en-US" dirty="0"/>
          </a:p>
        </p:txBody>
      </p:sp>
      <p:sp>
        <p:nvSpPr>
          <p:cNvPr id="3" name="Content Placeholder 2"/>
          <p:cNvSpPr>
            <a:spLocks noGrp="1"/>
          </p:cNvSpPr>
          <p:nvPr>
            <p:ph idx="1"/>
          </p:nvPr>
        </p:nvSpPr>
        <p:spPr>
          <a:xfrm>
            <a:off x="457200" y="1600201"/>
            <a:ext cx="8382000" cy="4191000"/>
          </a:xfrm>
        </p:spPr>
        <p:txBody>
          <a:bodyPr>
            <a:noAutofit/>
          </a:bodyPr>
          <a:lstStyle/>
          <a:p>
            <a:pPr marL="514350" indent="-514350">
              <a:buFont typeface="+mj-lt"/>
              <a:buAutoNum type="alphaUcPeriod"/>
            </a:pPr>
            <a:r>
              <a:rPr lang="en-US" sz="2800" dirty="0" smtClean="0"/>
              <a:t>HPV Vaccine is SAFE</a:t>
            </a:r>
          </a:p>
          <a:p>
            <a:pPr lvl="1"/>
            <a:r>
              <a:rPr lang="en-US" sz="2400" b="0" dirty="0" smtClean="0"/>
              <a:t>No serious sides effects</a:t>
            </a:r>
          </a:p>
          <a:p>
            <a:pPr lvl="1"/>
            <a:r>
              <a:rPr lang="en-US" sz="2400" b="0" dirty="0" smtClean="0"/>
              <a:t>HPV vaccine safety similar to MCV4 and Tdap vaccine safety</a:t>
            </a:r>
            <a:endParaRPr lang="en-US" sz="2400" dirty="0" smtClean="0"/>
          </a:p>
          <a:p>
            <a:pPr marL="514350" indent="-514350">
              <a:spcBef>
                <a:spcPts val="2400"/>
              </a:spcBef>
              <a:buFont typeface="+mj-lt"/>
              <a:buAutoNum type="alphaUcPeriod"/>
            </a:pPr>
            <a:r>
              <a:rPr lang="en-US" sz="2800" dirty="0" smtClean="0"/>
              <a:t>HPV Vaccine WORKS</a:t>
            </a:r>
          </a:p>
          <a:p>
            <a:pPr lvl="1"/>
            <a:r>
              <a:rPr lang="en-US" sz="2400" b="0" dirty="0" smtClean="0"/>
              <a:t>High grade cervical lesions decline in Australia </a:t>
            </a:r>
          </a:p>
          <a:p>
            <a:pPr lvl="1"/>
            <a:r>
              <a:rPr lang="en-US" sz="2400" b="0" dirty="0" smtClean="0"/>
              <a:t>Prevalence of vaccine types declined by 56% in U.S.</a:t>
            </a:r>
          </a:p>
          <a:p>
            <a:pPr marL="514350" indent="-514350">
              <a:spcBef>
                <a:spcPts val="2400"/>
              </a:spcBef>
              <a:buFont typeface="+mj-lt"/>
              <a:buAutoNum type="alphaUcPeriod"/>
            </a:pPr>
            <a:r>
              <a:rPr lang="en-US" sz="2800" dirty="0"/>
              <a:t>HPV Vaccine LASTS</a:t>
            </a:r>
          </a:p>
          <a:p>
            <a:pPr lvl="1"/>
            <a:r>
              <a:rPr lang="en-US" sz="2400" b="0" dirty="0"/>
              <a:t>N</a:t>
            </a:r>
            <a:r>
              <a:rPr lang="en-US" sz="2400" b="0" dirty="0" smtClean="0"/>
              <a:t>o </a:t>
            </a:r>
            <a:r>
              <a:rPr lang="en-US" sz="2400" b="0" dirty="0"/>
              <a:t>evidence of waning </a:t>
            </a:r>
            <a:r>
              <a:rPr lang="en-US" sz="2400" b="0" dirty="0" smtClean="0"/>
              <a:t>immunity</a:t>
            </a:r>
            <a:endParaRPr lang="en-US" sz="2400" b="0" dirty="0"/>
          </a:p>
          <a:p>
            <a:endParaRPr lang="en-US" sz="2600" b="0" dirty="0"/>
          </a:p>
        </p:txBody>
      </p:sp>
      <p:sp>
        <p:nvSpPr>
          <p:cNvPr id="4" name="TextBox 3"/>
          <p:cNvSpPr txBox="1"/>
          <p:nvPr/>
        </p:nvSpPr>
        <p:spPr>
          <a:xfrm>
            <a:off x="0" y="6642556"/>
            <a:ext cx="6553200" cy="215444"/>
          </a:xfrm>
          <a:prstGeom prst="rect">
            <a:avLst/>
          </a:prstGeom>
          <a:noFill/>
        </p:spPr>
        <p:txBody>
          <a:bodyPr wrap="square" rtlCol="0">
            <a:spAutoFit/>
          </a:bodyPr>
          <a:lstStyle/>
          <a:p>
            <a:pPr fontAlgn="auto">
              <a:spcBef>
                <a:spcPts val="0"/>
              </a:spcBef>
              <a:spcAft>
                <a:spcPts val="0"/>
              </a:spcAft>
              <a:defRPr/>
            </a:pPr>
            <a:r>
              <a:rPr lang="en-US" sz="800">
                <a:solidFill>
                  <a:schemeClr val="accent1">
                    <a:lumMod val="50000"/>
                  </a:schemeClr>
                </a:solidFill>
              </a:rPr>
              <a:t>Garland et al, Prev Med 2011; Ali et al, BMJ 2013; Markowitz JID 2013; </a:t>
            </a:r>
            <a:r>
              <a:rPr lang="en-US" sz="800" smtClean="0"/>
              <a:t> </a:t>
            </a:r>
            <a:r>
              <a:rPr lang="en-US" sz="800"/>
              <a:t>Nsouli-Maktabi MSMR 2013</a:t>
            </a:r>
            <a:endParaRPr lang="en-US" sz="800">
              <a:solidFill>
                <a:schemeClr val="accent1">
                  <a:lumMod val="50000"/>
                </a:schemeClr>
              </a:solidFill>
            </a:endParaRPr>
          </a:p>
        </p:txBody>
      </p:sp>
    </p:spTree>
    <p:extLst>
      <p:ext uri="{BB962C8B-B14F-4D97-AF65-F5344CB8AC3E}">
        <p14:creationId xmlns:p14="http://schemas.microsoft.com/office/powerpoint/2010/main" val="1096506105"/>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t>
            </a:r>
            <a:r>
              <a:rPr lang="en-US" sz="4000" dirty="0" smtClean="0"/>
              <a:t>HPV Vaccination is best at 11 or 12</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lphaUcPeriod"/>
            </a:pPr>
            <a:r>
              <a:rPr lang="en-US" dirty="0" smtClean="0"/>
              <a:t>HPV vaccine works best when the entire series has been given before exposure to HPV</a:t>
            </a:r>
          </a:p>
          <a:p>
            <a:pPr lvl="1">
              <a:lnSpc>
                <a:spcPct val="110000"/>
              </a:lnSpc>
              <a:spcBef>
                <a:spcPts val="600"/>
              </a:spcBef>
              <a:defRPr/>
            </a:pPr>
            <a:r>
              <a:rPr lang="en-US" b="0" dirty="0"/>
              <a:t>Very little exposure to HPV at 11 and 12 years of age</a:t>
            </a:r>
          </a:p>
          <a:p>
            <a:pPr lvl="1">
              <a:lnSpc>
                <a:spcPct val="110000"/>
              </a:lnSpc>
              <a:spcBef>
                <a:spcPts val="600"/>
              </a:spcBef>
              <a:defRPr/>
            </a:pPr>
            <a:r>
              <a:rPr lang="en-US" b="0" dirty="0" smtClean="0">
                <a:solidFill>
                  <a:srgbClr val="1993B9"/>
                </a:solidFill>
              </a:rPr>
              <a:t>1/3 of 9th </a:t>
            </a:r>
            <a:r>
              <a:rPr lang="en-US" b="0" dirty="0">
                <a:solidFill>
                  <a:srgbClr val="1993B9"/>
                </a:solidFill>
              </a:rPr>
              <a:t>graders </a:t>
            </a:r>
            <a:r>
              <a:rPr lang="en-US" b="0" dirty="0"/>
              <a:t>and </a:t>
            </a:r>
            <a:r>
              <a:rPr lang="en-US" b="0" dirty="0" smtClean="0">
                <a:solidFill>
                  <a:srgbClr val="1993B9"/>
                </a:solidFill>
              </a:rPr>
              <a:t>2/3 of 12th </a:t>
            </a:r>
            <a:r>
              <a:rPr lang="en-US" b="0" dirty="0">
                <a:solidFill>
                  <a:srgbClr val="1993B9"/>
                </a:solidFill>
              </a:rPr>
              <a:t>graders </a:t>
            </a:r>
            <a:r>
              <a:rPr lang="en-US" b="0" dirty="0"/>
              <a:t>have engaged in sexual intercourse </a:t>
            </a:r>
            <a:endParaRPr lang="en-US" b="0" dirty="0">
              <a:sym typeface="Symbol"/>
            </a:endParaRPr>
          </a:p>
          <a:p>
            <a:pPr lvl="1">
              <a:lnSpc>
                <a:spcPct val="110000"/>
              </a:lnSpc>
              <a:spcBef>
                <a:spcPts val="600"/>
              </a:spcBef>
              <a:defRPr/>
            </a:pPr>
            <a:r>
              <a:rPr lang="en-US" b="0" dirty="0">
                <a:sym typeface="Symbol"/>
              </a:rPr>
              <a:t>24% of high school seniors have had sexual intercourse with </a:t>
            </a:r>
            <a:r>
              <a:rPr lang="en-US" b="0" dirty="0" smtClean="0">
                <a:solidFill>
                  <a:srgbClr val="1993B9"/>
                </a:solidFill>
                <a:sym typeface="Symbol"/>
              </a:rPr>
              <a:t>four </a:t>
            </a:r>
            <a:r>
              <a:rPr lang="en-US" b="0" dirty="0">
                <a:solidFill>
                  <a:srgbClr val="1993B9"/>
                </a:solidFill>
                <a:sym typeface="Symbol"/>
              </a:rPr>
              <a:t>or more </a:t>
            </a:r>
            <a:r>
              <a:rPr lang="en-US" b="0" dirty="0" smtClean="0">
                <a:solidFill>
                  <a:srgbClr val="1993B9"/>
                </a:solidFill>
                <a:sym typeface="Symbol"/>
              </a:rPr>
              <a:t>partners</a:t>
            </a:r>
            <a:endParaRPr lang="en-US" b="0" dirty="0" smtClean="0">
              <a:solidFill>
                <a:srgbClr val="1993B9"/>
              </a:solidFill>
            </a:endParaRPr>
          </a:p>
          <a:p>
            <a:pPr marL="514350" indent="-514350">
              <a:spcBef>
                <a:spcPts val="1800"/>
              </a:spcBef>
              <a:buFont typeface="+mj-lt"/>
              <a:buAutoNum type="alphaUcPeriod"/>
            </a:pPr>
            <a:r>
              <a:rPr lang="en-US" dirty="0" smtClean="0"/>
              <a:t>Higher immune response from HPV vaccine in preteens than in older teens</a:t>
            </a:r>
            <a:endParaRPr lang="en-US" dirty="0"/>
          </a:p>
        </p:txBody>
      </p:sp>
    </p:spTree>
    <p:extLst>
      <p:ext uri="{BB962C8B-B14F-4D97-AF65-F5344CB8AC3E}">
        <p14:creationId xmlns:p14="http://schemas.microsoft.com/office/powerpoint/2010/main" val="2787980680"/>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3</a:t>
            </a:r>
            <a:r>
              <a:rPr lang="en-US" dirty="0" smtClean="0"/>
              <a:t>. HPV Vaccination Rates have Plateaued </a:t>
            </a:r>
            <a:endParaRPr lang="en-US" dirty="0"/>
          </a:p>
        </p:txBody>
      </p:sp>
      <p:sp>
        <p:nvSpPr>
          <p:cNvPr id="3" name="Content Placeholder 2"/>
          <p:cNvSpPr>
            <a:spLocks noGrp="1"/>
          </p:cNvSpPr>
          <p:nvPr>
            <p:ph idx="1"/>
          </p:nvPr>
        </p:nvSpPr>
        <p:spPr>
          <a:xfrm>
            <a:off x="457200" y="1219200"/>
            <a:ext cx="8382000" cy="4191000"/>
          </a:xfrm>
        </p:spPr>
        <p:txBody>
          <a:bodyPr vert="horz" lIns="91440" tIns="45720" rIns="91440" bIns="45720" rtlCol="0">
            <a:noAutofit/>
          </a:bodyPr>
          <a:lstStyle/>
          <a:p>
            <a:pPr marL="571500" indent="-571500">
              <a:buFont typeface="+mj-lt"/>
              <a:buAutoNum type="alphaUcPeriod"/>
            </a:pPr>
            <a:r>
              <a:rPr lang="en-US" sz="2800" dirty="0"/>
              <a:t>Stagnant HPV vaccination rates are leaving another </a:t>
            </a:r>
            <a:r>
              <a:rPr lang="en-US" sz="2800" dirty="0" smtClean="0"/>
              <a:t>generation vulnerable </a:t>
            </a:r>
            <a:r>
              <a:rPr lang="en-US" sz="2800" dirty="0"/>
              <a:t>to devastating HPV cancers </a:t>
            </a:r>
            <a:endParaRPr lang="en-US" sz="2800" dirty="0" smtClean="0"/>
          </a:p>
          <a:p>
            <a:pPr marL="690563" lvl="1" indent="-290513"/>
            <a:r>
              <a:rPr lang="en-US" sz="2400" b="0" dirty="0"/>
              <a:t>Most</a:t>
            </a:r>
            <a:r>
              <a:rPr lang="en-US" sz="2400" b="0" dirty="0" smtClean="0"/>
              <a:t> of these cancers could be prevented with vaccination</a:t>
            </a:r>
            <a:endParaRPr lang="en-US" sz="2400" b="0" dirty="0"/>
          </a:p>
          <a:p>
            <a:pPr marL="571500" indent="-571500">
              <a:buFont typeface="+mj-lt"/>
              <a:buAutoNum type="alphaUcPeriod"/>
            </a:pPr>
            <a:r>
              <a:rPr lang="en-US" sz="2800" dirty="0" smtClean="0"/>
              <a:t>HPV vaccination rates are lagging behind the rates of the other vaccines for preteens and teens</a:t>
            </a:r>
          </a:p>
          <a:p>
            <a:pPr marL="690563" lvl="1" indent="-290513"/>
            <a:r>
              <a:rPr lang="en-US" sz="2400" b="0" dirty="0"/>
              <a:t>In 2012, 8 in 10 girls who </a:t>
            </a:r>
            <a:r>
              <a:rPr lang="en-US" sz="2400" b="0" dirty="0" smtClean="0"/>
              <a:t>had </a:t>
            </a:r>
            <a:r>
              <a:rPr lang="en-US" sz="2400" b="0" dirty="0"/>
              <a:t>not yet started the HPV vaccine series saw a healthcare provider and received at least one vaccine, but not HPV </a:t>
            </a:r>
            <a:r>
              <a:rPr lang="en-US" sz="2400" b="0" dirty="0" smtClean="0"/>
              <a:t>vaccine; if </a:t>
            </a:r>
            <a:r>
              <a:rPr lang="en-US" sz="2400" b="0" dirty="0"/>
              <a:t>these girls all received HPV vaccine, first dose coverage could be be 93%</a:t>
            </a:r>
          </a:p>
          <a:p>
            <a:pPr marL="571500" indent="-571500">
              <a:buFont typeface="+mj-lt"/>
              <a:buAutoNum type="alphaUcPeriod"/>
            </a:pPr>
            <a:r>
              <a:rPr lang="en-US" sz="2800" dirty="0"/>
              <a:t>High HPV vaccination coverage is possible with the current healthcare </a:t>
            </a:r>
            <a:r>
              <a:rPr lang="en-US" sz="2800" dirty="0" smtClean="0"/>
              <a:t>structure</a:t>
            </a:r>
          </a:p>
        </p:txBody>
      </p:sp>
    </p:spTree>
    <p:extLst>
      <p:ext uri="{BB962C8B-B14F-4D97-AF65-F5344CB8AC3E}">
        <p14:creationId xmlns:p14="http://schemas.microsoft.com/office/powerpoint/2010/main" val="3047976485"/>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High-Impact Statements</a:t>
            </a:r>
            <a:endParaRPr lang="en-US" dirty="0"/>
          </a:p>
        </p:txBody>
      </p:sp>
      <p:sp>
        <p:nvSpPr>
          <p:cNvPr id="3" name="Content Placeholder 2"/>
          <p:cNvSpPr>
            <a:spLocks noGrp="1"/>
          </p:cNvSpPr>
          <p:nvPr>
            <p:ph idx="1"/>
          </p:nvPr>
        </p:nvSpPr>
        <p:spPr>
          <a:xfrm>
            <a:off x="457200" y="1600201"/>
            <a:ext cx="8458200" cy="4191000"/>
          </a:xfrm>
        </p:spPr>
        <p:txBody>
          <a:bodyPr>
            <a:normAutofit fontScale="85000" lnSpcReduction="20000"/>
          </a:bodyPr>
          <a:lstStyle/>
          <a:p>
            <a:pPr>
              <a:buFont typeface="Wingdings" charset="2"/>
              <a:buChar char="v"/>
            </a:pPr>
            <a:r>
              <a:rPr lang="en-US" dirty="0" smtClean="0"/>
              <a:t>HPV cancers are devastating to men and women</a:t>
            </a:r>
          </a:p>
          <a:p>
            <a:pPr lvl="1"/>
            <a:r>
              <a:rPr lang="en-US" b="0" dirty="0" smtClean="0"/>
              <a:t>This is especially true for the cancers that are not routinely screened (</a:t>
            </a:r>
            <a:r>
              <a:rPr lang="en-US" b="0" dirty="0"/>
              <a:t>cancers of the anus, mouth/throat, penis, vagina, and </a:t>
            </a:r>
            <a:r>
              <a:rPr lang="en-US" b="0" dirty="0" smtClean="0"/>
              <a:t>vulva); these cancers are difficult to treat and can result in tremendous pain, disfigurement, and even death</a:t>
            </a:r>
          </a:p>
          <a:p>
            <a:pPr>
              <a:spcBef>
                <a:spcPts val="1800"/>
              </a:spcBef>
              <a:buFont typeface="Wingdings" charset="2"/>
              <a:buChar char="v"/>
            </a:pPr>
            <a:r>
              <a:rPr lang="en-US" dirty="0" smtClean="0"/>
              <a:t>We finally have a vaccine for cancer</a:t>
            </a:r>
          </a:p>
          <a:p>
            <a:pPr lvl="1"/>
            <a:r>
              <a:rPr lang="en-US" b="0" dirty="0" smtClean="0"/>
              <a:t>Yet </a:t>
            </a:r>
            <a:r>
              <a:rPr lang="en-US" b="0" dirty="0"/>
              <a:t>only one third of girls have finished the HPV vaccine series</a:t>
            </a:r>
          </a:p>
          <a:p>
            <a:pPr>
              <a:spcBef>
                <a:spcPts val="1800"/>
              </a:spcBef>
              <a:buFont typeface="Wingdings" charset="2"/>
              <a:buChar char="v"/>
            </a:pPr>
            <a:r>
              <a:rPr lang="en-US" dirty="0"/>
              <a:t>H</a:t>
            </a:r>
            <a:r>
              <a:rPr lang="en-US" dirty="0" smtClean="0"/>
              <a:t>ow often do we really get the chance to prevent cancer? </a:t>
            </a:r>
          </a:p>
          <a:p>
            <a:pPr lvl="1"/>
            <a:r>
              <a:rPr lang="en-US" i="1" dirty="0">
                <a:solidFill>
                  <a:srgbClr val="722B79"/>
                </a:solidFill>
              </a:rPr>
              <a:t>HPV vaccine is cancer prevention.</a:t>
            </a:r>
          </a:p>
          <a:p>
            <a:endParaRPr lang="en-US" dirty="0"/>
          </a:p>
        </p:txBody>
      </p:sp>
    </p:spTree>
    <p:extLst>
      <p:ext uri="{BB962C8B-B14F-4D97-AF65-F5344CB8AC3E}">
        <p14:creationId xmlns:p14="http://schemas.microsoft.com/office/powerpoint/2010/main" val="31824283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IRD_PPT_light([1]">
  <a:themeElements>
    <a:clrScheme name="NCIRD Light PPT List">
      <a:dk1>
        <a:srgbClr val="0039A6"/>
      </a:dk1>
      <a:lt1>
        <a:srgbClr val="FFFFFF"/>
      </a:lt1>
      <a:dk2>
        <a:srgbClr val="3077FF"/>
      </a:dk2>
      <a:lt2>
        <a:srgbClr val="4B4B4B"/>
      </a:lt2>
      <a:accent1>
        <a:srgbClr val="0039A6"/>
      </a:accent1>
      <a:accent2>
        <a:srgbClr val="747F81"/>
      </a:accent2>
      <a:accent3>
        <a:srgbClr val="532E60"/>
      </a:accent3>
      <a:accent4>
        <a:srgbClr val="662046"/>
      </a:accent4>
      <a:accent5>
        <a:srgbClr val="9A996E"/>
      </a:accent5>
      <a:accent6>
        <a:srgbClr val="E8CE79"/>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otalTime>0</TotalTime>
  <Words>10853</Words>
  <Application>Microsoft Office PowerPoint</Application>
  <PresentationFormat>On-screen Show (4:3)</PresentationFormat>
  <Paragraphs>1052</Paragraphs>
  <Slides>121</Slides>
  <Notes>78</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121</vt:i4>
      </vt:variant>
    </vt:vector>
  </HeadingPairs>
  <TitlesOfParts>
    <vt:vector size="128" baseType="lpstr">
      <vt:lpstr>Office Theme</vt:lpstr>
      <vt:lpstr>2_Office Theme</vt:lpstr>
      <vt:lpstr>NCIRD_PPT_light([1]</vt:lpstr>
      <vt:lpstr>Microsoft Excel Chart</vt:lpstr>
      <vt:lpstr>Chart</vt:lpstr>
      <vt:lpstr>Microsoft Excel 97-2003 Worksheet</vt:lpstr>
      <vt:lpstr>Worksheet</vt:lpstr>
      <vt:lpstr>You are the Key to HPV Cancer Prevention Understanding the Burden of HPV Disease,  the Importance of the HPV Vaccine Recommendation,  and  Communicating about HPV Vaccination</vt:lpstr>
      <vt:lpstr>Disclosure</vt:lpstr>
      <vt:lpstr>Summary</vt:lpstr>
      <vt:lpstr>Objectives</vt:lpstr>
      <vt:lpstr>HPV Infection &amp; Disease</vt:lpstr>
      <vt:lpstr>HPV Types Differ in their  Disease Associations</vt:lpstr>
      <vt:lpstr>HPV Infection</vt:lpstr>
      <vt:lpstr>Numbers of Cancers and Genital Warts Attributed to HPV Infections, U.S.</vt:lpstr>
      <vt:lpstr>Cancers Attributed to HPV, U.S.</vt:lpstr>
      <vt:lpstr>Average Number of New Cancers Probably Caused by HPV, by Sex, United States 2006-2010</vt:lpstr>
      <vt:lpstr>How Many Cancers Are Linked with HPV Each Year?</vt:lpstr>
      <vt:lpstr>Cervical Cancer</vt:lpstr>
      <vt:lpstr>HPV-Associated Cervical Cancer Rates by         Race and Ethnicity, United States, 2004–2008</vt:lpstr>
      <vt:lpstr>HPV-Associated Cervical Cancer Incidence Rates by State, United States, 2004–2008</vt:lpstr>
      <vt:lpstr>Rates of HPV-Associated Cancer and Median Age at Diagnosis Among Females in the United States, 2004–2008</vt:lpstr>
      <vt:lpstr>Annual Report to the Nation on the Status of Cancer: HPV-Associated Cancers</vt:lpstr>
      <vt:lpstr>Rates of HPV-Associated Cancer and Median Age at Diagnosis Among Males in the United States, 2004–2008</vt:lpstr>
      <vt:lpstr>HPV-Associated Anal Cancer Rates by Race and Ethnicity, United States, 2004–2008</vt:lpstr>
      <vt:lpstr>HPV-Associated Oropharyngeal Cancer Rates by Race and Ethnicity, United States, 2004–2008</vt:lpstr>
      <vt:lpstr>Without vaccination, annual burden of genital HPV-related disease in U.S. females: </vt:lpstr>
      <vt:lpstr>HPV Vaccine</vt:lpstr>
      <vt:lpstr>HPV Prophylactic Vaccines</vt:lpstr>
      <vt:lpstr>HPV Vaccine</vt:lpstr>
      <vt:lpstr>Evolution of recommendations for  HPV vaccination in the United States</vt:lpstr>
      <vt:lpstr>ACIP Recommendation and  AAP Guidelines for HPV Vaccine</vt:lpstr>
      <vt:lpstr>HPV Vaccination Schedule</vt:lpstr>
      <vt:lpstr>HPV Vaccine is an Anti-Cancer Vaccine</vt:lpstr>
      <vt:lpstr>HPV Vaccine Is Safe, Effective, and Provides Lasting Protection</vt:lpstr>
      <vt:lpstr>HPV Vaccine Safety</vt:lpstr>
      <vt:lpstr>HPV Vaccine Safety Data Sources</vt:lpstr>
      <vt:lpstr>HPV Vaccine Safety Monitoring</vt:lpstr>
      <vt:lpstr>HPV Vaccine Safety Monitoring: VAERS</vt:lpstr>
      <vt:lpstr>Trends in Total and Serious Female HPV4 Vaccine Reports to VAERS by Year, June 2006 – March 2013 (N=21,194)</vt:lpstr>
      <vt:lpstr>HPV4 Rapid Cycle Analysis Results: Vaccine Safety Datalink</vt:lpstr>
      <vt:lpstr>Institute of Medicine Report Adverse Effects of Vaccines: Evidence and Causality</vt:lpstr>
      <vt:lpstr>Inadvertent Administration  of HPV Vaccine during Pregnancy</vt:lpstr>
      <vt:lpstr>HPV Vaccine Impact</vt:lpstr>
      <vt:lpstr>HPV Vaccine Duration of Immunity</vt:lpstr>
      <vt:lpstr>Monitoring Impact of HPV Vaccine Programs: HPV-associated Outcomes</vt:lpstr>
      <vt:lpstr>HPV Vaccine Impact: HPV Prevalence Studies</vt:lpstr>
      <vt:lpstr>Prevalence of HPV 6, 11,16, 18* in Cervicovaginal Swabs,  by Age Group, NHANES, 2003-2006 and 2007-2010, U.S.</vt:lpstr>
      <vt:lpstr>HPV Vaccine Impact: HPV Prevalence Studies, continued</vt:lpstr>
      <vt:lpstr>PowerPoint Presentation</vt:lpstr>
      <vt:lpstr>Impact of HPV Vaccine  on HPV 16/18 Precancers</vt:lpstr>
      <vt:lpstr>PowerPoint Presentation</vt:lpstr>
      <vt:lpstr>Impact of Bivalent HPV Vaccine  on Oral HPV Infection</vt:lpstr>
      <vt:lpstr>HPV Vaccine coverage</vt:lpstr>
      <vt:lpstr>Strong Start?   Adolescent Immunization Coverage, US 13-17 year olds</vt:lpstr>
      <vt:lpstr>Adolescent Vaccination Coverage United States, 2006-2013</vt:lpstr>
      <vt:lpstr>Impact of Eliminating Missed Opportunities  by Age 13 Years in Girls Born in 2000</vt:lpstr>
      <vt:lpstr>PowerPoint Presentation</vt:lpstr>
      <vt:lpstr>HPV Vaccine Series Initiation Girls 13-17 Years, by State, 2013  </vt:lpstr>
      <vt:lpstr>Evidence-based strategies to improve  vaccination coverage</vt:lpstr>
      <vt:lpstr>Impact of Reminder/Recall on Vaccination  Rates among Adolescents</vt:lpstr>
      <vt:lpstr>Percentages of adolescents 11-18 years of age who  received any vaccination at 4, 12, and 24 weeks:  Text4Health-Adolescents, New York City, 2009</vt:lpstr>
      <vt:lpstr>AFIX: Quality Improvement</vt:lpstr>
      <vt:lpstr>AFIX</vt:lpstr>
      <vt:lpstr>PowerPoint Presentation</vt:lpstr>
      <vt:lpstr>Framing the conversation</vt:lpstr>
      <vt:lpstr>Evidence-Based Messages</vt:lpstr>
      <vt:lpstr>HPV Vaccine Communications During the Healthcare Encounter</vt:lpstr>
      <vt:lpstr>Top 5 reasons for not vaccinating daughter, among parents with no intention to vaccinate in the next 12 months, NIS-Teen 2012</vt:lpstr>
      <vt:lpstr>Is she really too young? Take 1 (a conversation you may be familiar with)</vt:lpstr>
      <vt:lpstr>Framing the HPV Vaccine Conversation</vt:lpstr>
      <vt:lpstr>What’s in a recommendation?</vt:lpstr>
      <vt:lpstr>Just another adolescent vaccine</vt:lpstr>
      <vt:lpstr>Providers underestimate the value parents place on HPV vaccine</vt:lpstr>
      <vt:lpstr>Try saying:</vt:lpstr>
      <vt:lpstr>A case of vaccine hesitancy?</vt:lpstr>
      <vt:lpstr> An anti-cancer vaccine</vt:lpstr>
      <vt:lpstr>Try saying:</vt:lpstr>
      <vt:lpstr>Tell me doctor, how bad is it?</vt:lpstr>
      <vt:lpstr>Try saying:</vt:lpstr>
      <vt:lpstr>HPV Transmission</vt:lpstr>
      <vt:lpstr>Try saying:</vt:lpstr>
      <vt:lpstr>Why at 11 or 12 years old?</vt:lpstr>
      <vt:lpstr>Rationale for vaccinating early:  Protection prior to exposure to HPV</vt:lpstr>
      <vt:lpstr>Try saying:</vt:lpstr>
      <vt:lpstr>A green light for sexual activity?</vt:lpstr>
      <vt:lpstr>Receipt of HPV vaccine does not increase sexual activity or decrease age of sexual debut</vt:lpstr>
      <vt:lpstr>Try saying:</vt:lpstr>
      <vt:lpstr>But she’s too young!</vt:lpstr>
      <vt:lpstr>Strength of HPV Vaccine Recommendation  for Female Patients, Pediatricians and  Family Physicians (N=609)</vt:lpstr>
      <vt:lpstr>Try saying:</vt:lpstr>
      <vt:lpstr>Would you give it to your child?</vt:lpstr>
      <vt:lpstr>Try saying:</vt:lpstr>
      <vt:lpstr>Scared of side effects</vt:lpstr>
      <vt:lpstr>Try saying:</vt:lpstr>
      <vt:lpstr>Try saying:</vt:lpstr>
      <vt:lpstr>When do we come back?</vt:lpstr>
      <vt:lpstr>Try saying:</vt:lpstr>
      <vt:lpstr>Addressing all concerns in 45 seconds</vt:lpstr>
      <vt:lpstr>Parents weigh risks and benefits</vt:lpstr>
      <vt:lpstr>HPV Vaccine is Cancer Prevention</vt:lpstr>
      <vt:lpstr>HPV Vaccine Messages</vt:lpstr>
      <vt:lpstr>1. HPV Vaccine Is Safe, Effective, and Provides Lasting Protection</vt:lpstr>
      <vt:lpstr>2. HPV Vaccination is best at 11 or 12</vt:lpstr>
      <vt:lpstr>3. HPV Vaccination Rates have Plateaued </vt:lpstr>
      <vt:lpstr>High-Impact Statements</vt:lpstr>
      <vt:lpstr>Review</vt:lpstr>
      <vt:lpstr>Review Question #1</vt:lpstr>
      <vt:lpstr>Review Question #1</vt:lpstr>
      <vt:lpstr>Review Question #2</vt:lpstr>
      <vt:lpstr>Review Question #2</vt:lpstr>
      <vt:lpstr>Review Question #3</vt:lpstr>
      <vt:lpstr>Review Question #3</vt:lpstr>
      <vt:lpstr>Communication Tools</vt:lpstr>
      <vt:lpstr>PowerPoint Presentation</vt:lpstr>
      <vt:lpstr>Tips for Talking to Parents  about HPV Vaccine</vt:lpstr>
      <vt:lpstr>HPV Fact Sheet for Clinicians</vt:lpstr>
      <vt:lpstr>HPV Portal</vt:lpstr>
      <vt:lpstr>AAP—HPV Vaccine Can't Wait</vt:lpstr>
      <vt:lpstr>Continuing Education</vt:lpstr>
      <vt:lpstr>Immunization Schedules, Recommendations, and more</vt:lpstr>
      <vt:lpstr>Customizable HPV Presentation</vt:lpstr>
      <vt:lpstr>Patient and Parent Handouts</vt:lpstr>
      <vt:lpstr>Adolescent Immunization Schedule</vt:lpstr>
      <vt:lpstr>HPV Vaccine Information Sheets</vt:lpstr>
      <vt:lpstr>HPV Vaccine Resources in Spanish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2014-04-04T16:39:47Z</dcterms:created>
  <dcterms:modified xsi:type="dcterms:W3CDTF">2014-08-05T14:46:45Z</dcterms:modified>
</cp:coreProperties>
</file>